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7" r:id="rId4"/>
    <p:sldId id="266" r:id="rId5"/>
    <p:sldId id="269" r:id="rId6"/>
    <p:sldId id="270" r:id="rId7"/>
    <p:sldId id="261" r:id="rId8"/>
    <p:sldId id="262" r:id="rId9"/>
    <p:sldId id="271" r:id="rId10"/>
    <p:sldId id="275" r:id="rId11"/>
    <p:sldId id="276" r:id="rId12"/>
    <p:sldId id="272" r:id="rId13"/>
    <p:sldId id="273" r:id="rId14"/>
    <p:sldId id="274" r:id="rId15"/>
    <p:sldId id="278" r:id="rId16"/>
    <p:sldId id="279" r:id="rId17"/>
    <p:sldId id="280" r:id="rId18"/>
    <p:sldId id="281" r:id="rId19"/>
    <p:sldId id="282" r:id="rId20"/>
    <p:sldId id="283" r:id="rId21"/>
    <p:sldId id="284" r:id="rId22"/>
    <p:sldId id="259"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F88DB-CD43-441D-973E-276765CDB9A8}" v="291" dt="2022-11-13T16:40:10.32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58" autoAdjust="0"/>
    <p:restoredTop sz="94660"/>
  </p:normalViewPr>
  <p:slideViewPr>
    <p:cSldViewPr snapToGrid="0">
      <p:cViewPr varScale="1">
        <p:scale>
          <a:sx n="104" d="100"/>
          <a:sy n="104"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E3AC1-6D21-4D5E-B587-810FC908F049}"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s-CO"/>
        </a:p>
      </dgm:t>
    </dgm:pt>
    <dgm:pt modelId="{E1AE26D3-368C-4D23-A50C-AAD2BDC22469}">
      <dgm:prSet phldrT="[Texto]" custT="1"/>
      <dgm:spPr/>
      <dgm:t>
        <a:bodyPr/>
        <a:lstStyle/>
        <a:p>
          <a:r>
            <a:rPr lang="es-ES" sz="1800" dirty="0"/>
            <a:t>Acceso a tierras</a:t>
          </a:r>
          <a:endParaRPr lang="es-CO" sz="1800" dirty="0"/>
        </a:p>
      </dgm:t>
    </dgm:pt>
    <dgm:pt modelId="{1F5D30F0-2DFF-4987-A1BC-68A0AD10BAB7}" type="parTrans" cxnId="{56194CBE-5B02-4F2F-A07D-9ADAF7DA0F81}">
      <dgm:prSet/>
      <dgm:spPr/>
      <dgm:t>
        <a:bodyPr/>
        <a:lstStyle/>
        <a:p>
          <a:endParaRPr lang="es-CO"/>
        </a:p>
      </dgm:t>
    </dgm:pt>
    <dgm:pt modelId="{D52C1C8A-4A22-455B-A88A-175ED3A4E23A}" type="sibTrans" cxnId="{56194CBE-5B02-4F2F-A07D-9ADAF7DA0F81}">
      <dgm:prSet/>
      <dgm:spPr/>
      <dgm:t>
        <a:bodyPr/>
        <a:lstStyle/>
        <a:p>
          <a:r>
            <a:rPr lang="es-ES" dirty="0"/>
            <a:t>Educación con enfoque</a:t>
          </a:r>
          <a:endParaRPr lang="es-CO" dirty="0"/>
        </a:p>
      </dgm:t>
    </dgm:pt>
    <dgm:pt modelId="{EBC56A4D-D55E-4071-AFF1-4AF821B96083}">
      <dgm:prSet phldrT="[Texto]" custT="1"/>
      <dgm:spPr/>
      <dgm:t>
        <a:bodyPr/>
        <a:lstStyle/>
        <a:p>
          <a:r>
            <a:rPr lang="es-ES" sz="1800" dirty="0"/>
            <a:t>Cuidado del medio ambiente</a:t>
          </a:r>
          <a:endParaRPr lang="es-CO" sz="1800" dirty="0"/>
        </a:p>
      </dgm:t>
    </dgm:pt>
    <dgm:pt modelId="{D2B808E3-33C8-41A9-ABDB-9314B852EFDA}" type="parTrans" cxnId="{54F8E293-7B03-4828-9A3A-DC0AA65F56C5}">
      <dgm:prSet/>
      <dgm:spPr/>
      <dgm:t>
        <a:bodyPr/>
        <a:lstStyle/>
        <a:p>
          <a:endParaRPr lang="es-CO"/>
        </a:p>
      </dgm:t>
    </dgm:pt>
    <dgm:pt modelId="{82FF9E99-6C57-42E9-B2D3-5B5E2DCEB148}" type="sibTrans" cxnId="{54F8E293-7B03-4828-9A3A-DC0AA65F56C5}">
      <dgm:prSet/>
      <dgm:spPr/>
      <dgm:t>
        <a:bodyPr/>
        <a:lstStyle/>
        <a:p>
          <a:r>
            <a:rPr lang="es-ES" dirty="0"/>
            <a:t>Agua</a:t>
          </a:r>
          <a:endParaRPr lang="es-CO" dirty="0"/>
        </a:p>
      </dgm:t>
    </dgm:pt>
    <dgm:pt modelId="{CE5B4CDD-889C-4691-A9C1-9AA393387B87}">
      <dgm:prSet phldrT="[Texto]" custT="1"/>
      <dgm:spPr/>
      <dgm:t>
        <a:bodyPr/>
        <a:lstStyle/>
        <a:p>
          <a:r>
            <a:rPr lang="es-ES" sz="1800" dirty="0"/>
            <a:t>Desarrollo </a:t>
          </a:r>
        </a:p>
        <a:p>
          <a:r>
            <a:rPr lang="es-ES" sz="1800" dirty="0"/>
            <a:t>rural</a:t>
          </a:r>
          <a:endParaRPr lang="es-CO" sz="1800" dirty="0"/>
        </a:p>
      </dgm:t>
    </dgm:pt>
    <dgm:pt modelId="{4D32EE9B-FB08-412A-950D-6F2E9D663F41}" type="parTrans" cxnId="{B47A030B-7824-498E-B553-85C208510EDD}">
      <dgm:prSet/>
      <dgm:spPr/>
      <dgm:t>
        <a:bodyPr/>
        <a:lstStyle/>
        <a:p>
          <a:endParaRPr lang="es-CO"/>
        </a:p>
      </dgm:t>
    </dgm:pt>
    <dgm:pt modelId="{28235412-76EF-4EA5-80A8-801601CA8FCA}" type="sibTrans" cxnId="{B47A030B-7824-498E-B553-85C208510EDD}">
      <dgm:prSet/>
      <dgm:spPr/>
      <dgm:t>
        <a:bodyPr/>
        <a:lstStyle/>
        <a:p>
          <a:r>
            <a:rPr lang="es-ES" dirty="0"/>
            <a:t>Trabajo y productividad</a:t>
          </a:r>
          <a:endParaRPr lang="es-CO" dirty="0"/>
        </a:p>
      </dgm:t>
    </dgm:pt>
    <dgm:pt modelId="{D6BA335E-E2A9-4334-9408-0B35E9C09A46}" type="pres">
      <dgm:prSet presAssocID="{214E3AC1-6D21-4D5E-B587-810FC908F049}" presName="Name0" presStyleCnt="0">
        <dgm:presLayoutVars>
          <dgm:chMax/>
          <dgm:chPref/>
          <dgm:dir/>
          <dgm:animLvl val="lvl"/>
        </dgm:presLayoutVars>
      </dgm:prSet>
      <dgm:spPr/>
    </dgm:pt>
    <dgm:pt modelId="{D1AFCB72-EC28-4CE1-A255-BE5CD1C5F23D}" type="pres">
      <dgm:prSet presAssocID="{E1AE26D3-368C-4D23-A50C-AAD2BDC22469}" presName="composite" presStyleCnt="0"/>
      <dgm:spPr/>
    </dgm:pt>
    <dgm:pt modelId="{5771B2AC-ABC1-4C89-8B3A-B0C21A8B2463}" type="pres">
      <dgm:prSet presAssocID="{E1AE26D3-368C-4D23-A50C-AAD2BDC22469}" presName="Parent1" presStyleLbl="node1" presStyleIdx="0" presStyleCnt="6">
        <dgm:presLayoutVars>
          <dgm:chMax val="1"/>
          <dgm:chPref val="1"/>
          <dgm:bulletEnabled val="1"/>
        </dgm:presLayoutVars>
      </dgm:prSet>
      <dgm:spPr/>
    </dgm:pt>
    <dgm:pt modelId="{10FFB4CB-A42F-4213-B840-3CA797504BBE}" type="pres">
      <dgm:prSet presAssocID="{E1AE26D3-368C-4D23-A50C-AAD2BDC22469}" presName="Childtext1" presStyleLbl="revTx" presStyleIdx="0" presStyleCnt="3">
        <dgm:presLayoutVars>
          <dgm:chMax val="0"/>
          <dgm:chPref val="0"/>
          <dgm:bulletEnabled val="1"/>
        </dgm:presLayoutVars>
      </dgm:prSet>
      <dgm:spPr/>
    </dgm:pt>
    <dgm:pt modelId="{F9BB3294-3312-4B8C-A43B-38927108FA25}" type="pres">
      <dgm:prSet presAssocID="{E1AE26D3-368C-4D23-A50C-AAD2BDC22469}" presName="BalanceSpacing" presStyleCnt="0"/>
      <dgm:spPr/>
    </dgm:pt>
    <dgm:pt modelId="{81E1A538-B1D3-44F9-8CC7-3462B43B4CE5}" type="pres">
      <dgm:prSet presAssocID="{E1AE26D3-368C-4D23-A50C-AAD2BDC22469}" presName="BalanceSpacing1" presStyleCnt="0"/>
      <dgm:spPr/>
    </dgm:pt>
    <dgm:pt modelId="{0B5DD351-A2A5-41BF-807A-80FF06879083}" type="pres">
      <dgm:prSet presAssocID="{D52C1C8A-4A22-455B-A88A-175ED3A4E23A}" presName="Accent1Text" presStyleLbl="node1" presStyleIdx="1" presStyleCnt="6"/>
      <dgm:spPr/>
    </dgm:pt>
    <dgm:pt modelId="{C2BA728F-C1FD-4457-B8B3-427A1D23E0CF}" type="pres">
      <dgm:prSet presAssocID="{D52C1C8A-4A22-455B-A88A-175ED3A4E23A}" presName="spaceBetweenRectangles" presStyleCnt="0"/>
      <dgm:spPr/>
    </dgm:pt>
    <dgm:pt modelId="{BCE9D467-996A-472A-AA7B-7F683817B2CA}" type="pres">
      <dgm:prSet presAssocID="{EBC56A4D-D55E-4071-AFF1-4AF821B96083}" presName="composite" presStyleCnt="0"/>
      <dgm:spPr/>
    </dgm:pt>
    <dgm:pt modelId="{2A3D7CBF-6AFB-4BE7-91A7-5E3E84A2BC35}" type="pres">
      <dgm:prSet presAssocID="{EBC56A4D-D55E-4071-AFF1-4AF821B96083}" presName="Parent1" presStyleLbl="node1" presStyleIdx="2" presStyleCnt="6">
        <dgm:presLayoutVars>
          <dgm:chMax val="1"/>
          <dgm:chPref val="1"/>
          <dgm:bulletEnabled val="1"/>
        </dgm:presLayoutVars>
      </dgm:prSet>
      <dgm:spPr/>
    </dgm:pt>
    <dgm:pt modelId="{F71C5CD9-7F45-41CD-A16F-D579FC967399}" type="pres">
      <dgm:prSet presAssocID="{EBC56A4D-D55E-4071-AFF1-4AF821B96083}" presName="Childtext1" presStyleLbl="revTx" presStyleIdx="1" presStyleCnt="3">
        <dgm:presLayoutVars>
          <dgm:chMax val="0"/>
          <dgm:chPref val="0"/>
          <dgm:bulletEnabled val="1"/>
        </dgm:presLayoutVars>
      </dgm:prSet>
      <dgm:spPr/>
    </dgm:pt>
    <dgm:pt modelId="{BDE7ADF3-31A8-415A-A702-FE5769420502}" type="pres">
      <dgm:prSet presAssocID="{EBC56A4D-D55E-4071-AFF1-4AF821B96083}" presName="BalanceSpacing" presStyleCnt="0"/>
      <dgm:spPr/>
    </dgm:pt>
    <dgm:pt modelId="{0925C7C1-3362-4DFD-A104-50F715D2A089}" type="pres">
      <dgm:prSet presAssocID="{EBC56A4D-D55E-4071-AFF1-4AF821B96083}" presName="BalanceSpacing1" presStyleCnt="0"/>
      <dgm:spPr/>
    </dgm:pt>
    <dgm:pt modelId="{179FA527-1C96-4053-BCD2-ABCD46421ED8}" type="pres">
      <dgm:prSet presAssocID="{82FF9E99-6C57-42E9-B2D3-5B5E2DCEB148}" presName="Accent1Text" presStyleLbl="node1" presStyleIdx="3" presStyleCnt="6"/>
      <dgm:spPr/>
    </dgm:pt>
    <dgm:pt modelId="{EE262734-354A-4B2B-AFCC-5DA53D57E938}" type="pres">
      <dgm:prSet presAssocID="{82FF9E99-6C57-42E9-B2D3-5B5E2DCEB148}" presName="spaceBetweenRectangles" presStyleCnt="0"/>
      <dgm:spPr/>
    </dgm:pt>
    <dgm:pt modelId="{462957E8-8E58-4512-B592-9DEB4B07397E}" type="pres">
      <dgm:prSet presAssocID="{CE5B4CDD-889C-4691-A9C1-9AA393387B87}" presName="composite" presStyleCnt="0"/>
      <dgm:spPr/>
    </dgm:pt>
    <dgm:pt modelId="{E53FB9DE-7C85-4F11-9711-5D050FFAA7D3}" type="pres">
      <dgm:prSet presAssocID="{CE5B4CDD-889C-4691-A9C1-9AA393387B87}" presName="Parent1" presStyleLbl="node1" presStyleIdx="4" presStyleCnt="6" custScaleX="100435" custLinFactNeighborX="-277" custLinFactNeighborY="2006">
        <dgm:presLayoutVars>
          <dgm:chMax val="1"/>
          <dgm:chPref val="1"/>
          <dgm:bulletEnabled val="1"/>
        </dgm:presLayoutVars>
      </dgm:prSet>
      <dgm:spPr/>
    </dgm:pt>
    <dgm:pt modelId="{C3FCE128-E1E4-4DC7-B513-222DC096F17A}" type="pres">
      <dgm:prSet presAssocID="{CE5B4CDD-889C-4691-A9C1-9AA393387B87}" presName="Childtext1" presStyleLbl="revTx" presStyleIdx="2" presStyleCnt="3">
        <dgm:presLayoutVars>
          <dgm:chMax val="0"/>
          <dgm:chPref val="0"/>
          <dgm:bulletEnabled val="1"/>
        </dgm:presLayoutVars>
      </dgm:prSet>
      <dgm:spPr/>
    </dgm:pt>
    <dgm:pt modelId="{6999C80A-6398-463A-9202-8D5A0C064A3D}" type="pres">
      <dgm:prSet presAssocID="{CE5B4CDD-889C-4691-A9C1-9AA393387B87}" presName="BalanceSpacing" presStyleCnt="0"/>
      <dgm:spPr/>
    </dgm:pt>
    <dgm:pt modelId="{860F63FE-643A-4427-8689-A6E9CA2E6C49}" type="pres">
      <dgm:prSet presAssocID="{CE5B4CDD-889C-4691-A9C1-9AA393387B87}" presName="BalanceSpacing1" presStyleCnt="0"/>
      <dgm:spPr/>
    </dgm:pt>
    <dgm:pt modelId="{CCF3C866-A3CF-444D-B18D-3B0B68145BBB}" type="pres">
      <dgm:prSet presAssocID="{28235412-76EF-4EA5-80A8-801601CA8FCA}" presName="Accent1Text" presStyleLbl="node1" presStyleIdx="5" presStyleCnt="6"/>
      <dgm:spPr/>
    </dgm:pt>
  </dgm:ptLst>
  <dgm:cxnLst>
    <dgm:cxn modelId="{B47A030B-7824-498E-B553-85C208510EDD}" srcId="{214E3AC1-6D21-4D5E-B587-810FC908F049}" destId="{CE5B4CDD-889C-4691-A9C1-9AA393387B87}" srcOrd="2" destOrd="0" parTransId="{4D32EE9B-FB08-412A-950D-6F2E9D663F41}" sibTransId="{28235412-76EF-4EA5-80A8-801601CA8FCA}"/>
    <dgm:cxn modelId="{37EFBA27-D5EE-42CA-A566-5E1EA3C93DFD}" type="presOf" srcId="{28235412-76EF-4EA5-80A8-801601CA8FCA}" destId="{CCF3C866-A3CF-444D-B18D-3B0B68145BBB}" srcOrd="0" destOrd="0" presId="urn:microsoft.com/office/officeart/2008/layout/AlternatingHexagons"/>
    <dgm:cxn modelId="{A1054335-A1F8-4C1B-8D7E-6A05CB8733B7}" type="presOf" srcId="{82FF9E99-6C57-42E9-B2D3-5B5E2DCEB148}" destId="{179FA527-1C96-4053-BCD2-ABCD46421ED8}" srcOrd="0" destOrd="0" presId="urn:microsoft.com/office/officeart/2008/layout/AlternatingHexagons"/>
    <dgm:cxn modelId="{99B49146-84FB-4A9E-84D4-AB5444E824EB}" type="presOf" srcId="{CE5B4CDD-889C-4691-A9C1-9AA393387B87}" destId="{E53FB9DE-7C85-4F11-9711-5D050FFAA7D3}" srcOrd="0" destOrd="0" presId="urn:microsoft.com/office/officeart/2008/layout/AlternatingHexagons"/>
    <dgm:cxn modelId="{27CA3F7E-00CE-4BC0-84BA-17C0FA1888C9}" type="presOf" srcId="{EBC56A4D-D55E-4071-AFF1-4AF821B96083}" destId="{2A3D7CBF-6AFB-4BE7-91A7-5E3E84A2BC35}" srcOrd="0" destOrd="0" presId="urn:microsoft.com/office/officeart/2008/layout/AlternatingHexagons"/>
    <dgm:cxn modelId="{54F8E293-7B03-4828-9A3A-DC0AA65F56C5}" srcId="{214E3AC1-6D21-4D5E-B587-810FC908F049}" destId="{EBC56A4D-D55E-4071-AFF1-4AF821B96083}" srcOrd="1" destOrd="0" parTransId="{D2B808E3-33C8-41A9-ABDB-9314B852EFDA}" sibTransId="{82FF9E99-6C57-42E9-B2D3-5B5E2DCEB148}"/>
    <dgm:cxn modelId="{56194CBE-5B02-4F2F-A07D-9ADAF7DA0F81}" srcId="{214E3AC1-6D21-4D5E-B587-810FC908F049}" destId="{E1AE26D3-368C-4D23-A50C-AAD2BDC22469}" srcOrd="0" destOrd="0" parTransId="{1F5D30F0-2DFF-4987-A1BC-68A0AD10BAB7}" sibTransId="{D52C1C8A-4A22-455B-A88A-175ED3A4E23A}"/>
    <dgm:cxn modelId="{2333A5D8-B88C-49A9-83C4-46213592CF25}" type="presOf" srcId="{D52C1C8A-4A22-455B-A88A-175ED3A4E23A}" destId="{0B5DD351-A2A5-41BF-807A-80FF06879083}" srcOrd="0" destOrd="0" presId="urn:microsoft.com/office/officeart/2008/layout/AlternatingHexagons"/>
    <dgm:cxn modelId="{03BC1BE9-042F-4BF8-8713-D67BCA8E03E2}" type="presOf" srcId="{E1AE26D3-368C-4D23-A50C-AAD2BDC22469}" destId="{5771B2AC-ABC1-4C89-8B3A-B0C21A8B2463}" srcOrd="0" destOrd="0" presId="urn:microsoft.com/office/officeart/2008/layout/AlternatingHexagons"/>
    <dgm:cxn modelId="{48F671F3-1CF5-40CA-BB29-7866C36A317E}" type="presOf" srcId="{214E3AC1-6D21-4D5E-B587-810FC908F049}" destId="{D6BA335E-E2A9-4334-9408-0B35E9C09A46}" srcOrd="0" destOrd="0" presId="urn:microsoft.com/office/officeart/2008/layout/AlternatingHexagons"/>
    <dgm:cxn modelId="{2377B31B-956E-46F4-924F-5EBD9B02129A}" type="presParOf" srcId="{D6BA335E-E2A9-4334-9408-0B35E9C09A46}" destId="{D1AFCB72-EC28-4CE1-A255-BE5CD1C5F23D}" srcOrd="0" destOrd="0" presId="urn:microsoft.com/office/officeart/2008/layout/AlternatingHexagons"/>
    <dgm:cxn modelId="{8FE60BA5-EA3A-4196-8B83-84175E81E369}" type="presParOf" srcId="{D1AFCB72-EC28-4CE1-A255-BE5CD1C5F23D}" destId="{5771B2AC-ABC1-4C89-8B3A-B0C21A8B2463}" srcOrd="0" destOrd="0" presId="urn:microsoft.com/office/officeart/2008/layout/AlternatingHexagons"/>
    <dgm:cxn modelId="{3C87C4FF-39C8-4484-9103-0FC27D531EB1}" type="presParOf" srcId="{D1AFCB72-EC28-4CE1-A255-BE5CD1C5F23D}" destId="{10FFB4CB-A42F-4213-B840-3CA797504BBE}" srcOrd="1" destOrd="0" presId="urn:microsoft.com/office/officeart/2008/layout/AlternatingHexagons"/>
    <dgm:cxn modelId="{A59CB767-6E27-47CC-A320-17AF222AAF84}" type="presParOf" srcId="{D1AFCB72-EC28-4CE1-A255-BE5CD1C5F23D}" destId="{F9BB3294-3312-4B8C-A43B-38927108FA25}" srcOrd="2" destOrd="0" presId="urn:microsoft.com/office/officeart/2008/layout/AlternatingHexagons"/>
    <dgm:cxn modelId="{DC7706D9-56CA-4A10-9186-AC2CE3BBA558}" type="presParOf" srcId="{D1AFCB72-EC28-4CE1-A255-BE5CD1C5F23D}" destId="{81E1A538-B1D3-44F9-8CC7-3462B43B4CE5}" srcOrd="3" destOrd="0" presId="urn:microsoft.com/office/officeart/2008/layout/AlternatingHexagons"/>
    <dgm:cxn modelId="{CF6FAEEE-8532-4643-AC5F-388E4B49A6DF}" type="presParOf" srcId="{D1AFCB72-EC28-4CE1-A255-BE5CD1C5F23D}" destId="{0B5DD351-A2A5-41BF-807A-80FF06879083}" srcOrd="4" destOrd="0" presId="urn:microsoft.com/office/officeart/2008/layout/AlternatingHexagons"/>
    <dgm:cxn modelId="{D111EADD-CD55-4460-AA89-F0D8F0CB4B63}" type="presParOf" srcId="{D6BA335E-E2A9-4334-9408-0B35E9C09A46}" destId="{C2BA728F-C1FD-4457-B8B3-427A1D23E0CF}" srcOrd="1" destOrd="0" presId="urn:microsoft.com/office/officeart/2008/layout/AlternatingHexagons"/>
    <dgm:cxn modelId="{DB417BCC-4C06-4269-B826-BFD33DB8301A}" type="presParOf" srcId="{D6BA335E-E2A9-4334-9408-0B35E9C09A46}" destId="{BCE9D467-996A-472A-AA7B-7F683817B2CA}" srcOrd="2" destOrd="0" presId="urn:microsoft.com/office/officeart/2008/layout/AlternatingHexagons"/>
    <dgm:cxn modelId="{CDB328F7-C240-44BD-A166-D88C7A0C02E5}" type="presParOf" srcId="{BCE9D467-996A-472A-AA7B-7F683817B2CA}" destId="{2A3D7CBF-6AFB-4BE7-91A7-5E3E84A2BC35}" srcOrd="0" destOrd="0" presId="urn:microsoft.com/office/officeart/2008/layout/AlternatingHexagons"/>
    <dgm:cxn modelId="{31281F61-5A14-4A53-91C8-BE5CAE4698B8}" type="presParOf" srcId="{BCE9D467-996A-472A-AA7B-7F683817B2CA}" destId="{F71C5CD9-7F45-41CD-A16F-D579FC967399}" srcOrd="1" destOrd="0" presId="urn:microsoft.com/office/officeart/2008/layout/AlternatingHexagons"/>
    <dgm:cxn modelId="{DBB4E4F3-5099-4CDE-9014-411D6E2B0E8D}" type="presParOf" srcId="{BCE9D467-996A-472A-AA7B-7F683817B2CA}" destId="{BDE7ADF3-31A8-415A-A702-FE5769420502}" srcOrd="2" destOrd="0" presId="urn:microsoft.com/office/officeart/2008/layout/AlternatingHexagons"/>
    <dgm:cxn modelId="{7BE0C073-5BCA-4BEC-A1C0-21B434EC8845}" type="presParOf" srcId="{BCE9D467-996A-472A-AA7B-7F683817B2CA}" destId="{0925C7C1-3362-4DFD-A104-50F715D2A089}" srcOrd="3" destOrd="0" presId="urn:microsoft.com/office/officeart/2008/layout/AlternatingHexagons"/>
    <dgm:cxn modelId="{185A8918-9FFE-41D8-BDA7-4C35AD980780}" type="presParOf" srcId="{BCE9D467-996A-472A-AA7B-7F683817B2CA}" destId="{179FA527-1C96-4053-BCD2-ABCD46421ED8}" srcOrd="4" destOrd="0" presId="urn:microsoft.com/office/officeart/2008/layout/AlternatingHexagons"/>
    <dgm:cxn modelId="{F7179181-07CB-4473-A367-AFF32D9F355E}" type="presParOf" srcId="{D6BA335E-E2A9-4334-9408-0B35E9C09A46}" destId="{EE262734-354A-4B2B-AFCC-5DA53D57E938}" srcOrd="3" destOrd="0" presId="urn:microsoft.com/office/officeart/2008/layout/AlternatingHexagons"/>
    <dgm:cxn modelId="{8EDE8FCB-FE6F-4DF2-BF7D-61B46119FDF5}" type="presParOf" srcId="{D6BA335E-E2A9-4334-9408-0B35E9C09A46}" destId="{462957E8-8E58-4512-B592-9DEB4B07397E}" srcOrd="4" destOrd="0" presId="urn:microsoft.com/office/officeart/2008/layout/AlternatingHexagons"/>
    <dgm:cxn modelId="{9857B6D6-95BF-4B40-A458-CFEC53065286}" type="presParOf" srcId="{462957E8-8E58-4512-B592-9DEB4B07397E}" destId="{E53FB9DE-7C85-4F11-9711-5D050FFAA7D3}" srcOrd="0" destOrd="0" presId="urn:microsoft.com/office/officeart/2008/layout/AlternatingHexagons"/>
    <dgm:cxn modelId="{1DCC13A1-0E0F-45BA-9745-AE1FFF83615D}" type="presParOf" srcId="{462957E8-8E58-4512-B592-9DEB4B07397E}" destId="{C3FCE128-E1E4-4DC7-B513-222DC096F17A}" srcOrd="1" destOrd="0" presId="urn:microsoft.com/office/officeart/2008/layout/AlternatingHexagons"/>
    <dgm:cxn modelId="{09BE76E6-08E7-41DB-BDFA-CF54CF8B8509}" type="presParOf" srcId="{462957E8-8E58-4512-B592-9DEB4B07397E}" destId="{6999C80A-6398-463A-9202-8D5A0C064A3D}" srcOrd="2" destOrd="0" presId="urn:microsoft.com/office/officeart/2008/layout/AlternatingHexagons"/>
    <dgm:cxn modelId="{CBC9CA84-DC08-4A3A-84EB-5EF7F076F696}" type="presParOf" srcId="{462957E8-8E58-4512-B592-9DEB4B07397E}" destId="{860F63FE-643A-4427-8689-A6E9CA2E6C49}" srcOrd="3" destOrd="0" presId="urn:microsoft.com/office/officeart/2008/layout/AlternatingHexagons"/>
    <dgm:cxn modelId="{B4879DA7-50A4-4CF2-9595-3C53F6F09823}" type="presParOf" srcId="{462957E8-8E58-4512-B592-9DEB4B07397E}" destId="{CCF3C866-A3CF-444D-B18D-3B0B68145BB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1B2AC-ABC1-4C89-8B3A-B0C21A8B2463}">
      <dsp:nvSpPr>
        <dsp:cNvPr id="0" name=""/>
        <dsp:cNvSpPr/>
      </dsp:nvSpPr>
      <dsp:spPr>
        <a:xfrm rot="5400000">
          <a:off x="3222456" y="120178"/>
          <a:ext cx="1824659" cy="1587453"/>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Acceso a tierras</a:t>
          </a:r>
          <a:endParaRPr lang="es-CO" sz="1800" kern="1200" dirty="0"/>
        </a:p>
      </dsp:txBody>
      <dsp:txXfrm rot="-5400000">
        <a:off x="3588437" y="285918"/>
        <a:ext cx="1092697" cy="1255973"/>
      </dsp:txXfrm>
    </dsp:sp>
    <dsp:sp modelId="{10FFB4CB-A42F-4213-B840-3CA797504BBE}">
      <dsp:nvSpPr>
        <dsp:cNvPr id="0" name=""/>
        <dsp:cNvSpPr/>
      </dsp:nvSpPr>
      <dsp:spPr>
        <a:xfrm>
          <a:off x="4976683" y="366507"/>
          <a:ext cx="2036319" cy="1094795"/>
        </a:xfrm>
        <a:prstGeom prst="rect">
          <a:avLst/>
        </a:prstGeom>
        <a:noFill/>
        <a:ln>
          <a:noFill/>
        </a:ln>
        <a:effectLst/>
      </dsp:spPr>
      <dsp:style>
        <a:lnRef idx="0">
          <a:scrgbClr r="0" g="0" b="0"/>
        </a:lnRef>
        <a:fillRef idx="0">
          <a:scrgbClr r="0" g="0" b="0"/>
        </a:fillRef>
        <a:effectRef idx="0">
          <a:scrgbClr r="0" g="0" b="0"/>
        </a:effectRef>
        <a:fontRef idx="minor"/>
      </dsp:style>
    </dsp:sp>
    <dsp:sp modelId="{0B5DD351-A2A5-41BF-807A-80FF06879083}">
      <dsp:nvSpPr>
        <dsp:cNvPr id="0" name=""/>
        <dsp:cNvSpPr/>
      </dsp:nvSpPr>
      <dsp:spPr>
        <a:xfrm rot="5400000">
          <a:off x="1508006" y="120178"/>
          <a:ext cx="1824659" cy="1587453"/>
        </a:xfrm>
        <a:prstGeom prst="hexagon">
          <a:avLst>
            <a:gd name="adj" fmla="val 25000"/>
            <a:gd name="vf" fmla="val 11547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kern="1200" dirty="0"/>
            <a:t>Educación con enfoque</a:t>
          </a:r>
          <a:endParaRPr lang="es-CO" sz="2000" kern="1200" dirty="0"/>
        </a:p>
      </dsp:txBody>
      <dsp:txXfrm rot="-5400000">
        <a:off x="1873987" y="285918"/>
        <a:ext cx="1092697" cy="1255973"/>
      </dsp:txXfrm>
    </dsp:sp>
    <dsp:sp modelId="{2A3D7CBF-6AFB-4BE7-91A7-5E3E84A2BC35}">
      <dsp:nvSpPr>
        <dsp:cNvPr id="0" name=""/>
        <dsp:cNvSpPr/>
      </dsp:nvSpPr>
      <dsp:spPr>
        <a:xfrm rot="5400000">
          <a:off x="2361946" y="1668949"/>
          <a:ext cx="1824659" cy="1587453"/>
        </a:xfrm>
        <a:prstGeom prst="hexagon">
          <a:avLst>
            <a:gd name="adj" fmla="val 25000"/>
            <a:gd name="vf" fmla="val 11547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Cuidado del medio ambiente</a:t>
          </a:r>
          <a:endParaRPr lang="es-CO" sz="1800" kern="1200" dirty="0"/>
        </a:p>
      </dsp:txBody>
      <dsp:txXfrm rot="-5400000">
        <a:off x="2727927" y="1834689"/>
        <a:ext cx="1092697" cy="1255973"/>
      </dsp:txXfrm>
    </dsp:sp>
    <dsp:sp modelId="{F71C5CD9-7F45-41CD-A16F-D579FC967399}">
      <dsp:nvSpPr>
        <dsp:cNvPr id="0" name=""/>
        <dsp:cNvSpPr/>
      </dsp:nvSpPr>
      <dsp:spPr>
        <a:xfrm>
          <a:off x="444229" y="1915278"/>
          <a:ext cx="1970632" cy="1094795"/>
        </a:xfrm>
        <a:prstGeom prst="rect">
          <a:avLst/>
        </a:prstGeom>
        <a:noFill/>
        <a:ln>
          <a:noFill/>
        </a:ln>
        <a:effectLst/>
      </dsp:spPr>
      <dsp:style>
        <a:lnRef idx="0">
          <a:scrgbClr r="0" g="0" b="0"/>
        </a:lnRef>
        <a:fillRef idx="0">
          <a:scrgbClr r="0" g="0" b="0"/>
        </a:fillRef>
        <a:effectRef idx="0">
          <a:scrgbClr r="0" g="0" b="0"/>
        </a:effectRef>
        <a:fontRef idx="minor"/>
      </dsp:style>
    </dsp:sp>
    <dsp:sp modelId="{179FA527-1C96-4053-BCD2-ABCD46421ED8}">
      <dsp:nvSpPr>
        <dsp:cNvPr id="0" name=""/>
        <dsp:cNvSpPr/>
      </dsp:nvSpPr>
      <dsp:spPr>
        <a:xfrm rot="5400000">
          <a:off x="4076396" y="1668949"/>
          <a:ext cx="1824659" cy="1587453"/>
        </a:xfrm>
        <a:prstGeom prst="hexagon">
          <a:avLst>
            <a:gd name="adj" fmla="val 25000"/>
            <a:gd name="vf" fmla="val 11547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s-ES" sz="3600" kern="1200" dirty="0"/>
            <a:t>Agua</a:t>
          </a:r>
          <a:endParaRPr lang="es-CO" sz="3600" kern="1200" dirty="0"/>
        </a:p>
      </dsp:txBody>
      <dsp:txXfrm rot="-5400000">
        <a:off x="4442377" y="1834689"/>
        <a:ext cx="1092697" cy="1255973"/>
      </dsp:txXfrm>
    </dsp:sp>
    <dsp:sp modelId="{E53FB9DE-7C85-4F11-9711-5D050FFAA7D3}">
      <dsp:nvSpPr>
        <dsp:cNvPr id="0" name=""/>
        <dsp:cNvSpPr/>
      </dsp:nvSpPr>
      <dsp:spPr>
        <a:xfrm rot="5400000">
          <a:off x="3218058" y="3215843"/>
          <a:ext cx="1824659" cy="1594359"/>
        </a:xfrm>
        <a:prstGeom prst="hexagon">
          <a:avLst>
            <a:gd name="adj" fmla="val 25000"/>
            <a:gd name="vf" fmla="val 11547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Desarrollo </a:t>
          </a:r>
        </a:p>
        <a:p>
          <a:pPr marL="0" lvl="0" indent="0" algn="ctr" defTabSz="800100">
            <a:lnSpc>
              <a:spcPct val="90000"/>
            </a:lnSpc>
            <a:spcBef>
              <a:spcPct val="0"/>
            </a:spcBef>
            <a:spcAft>
              <a:spcPct val="35000"/>
            </a:spcAft>
            <a:buNone/>
          </a:pPr>
          <a:r>
            <a:rPr lang="es-ES" sz="1800" kern="1200" dirty="0"/>
            <a:t>rural</a:t>
          </a:r>
          <a:endParaRPr lang="es-CO" sz="1800" kern="1200" dirty="0"/>
        </a:p>
      </dsp:txBody>
      <dsp:txXfrm rot="-5400000">
        <a:off x="3582165" y="3385611"/>
        <a:ext cx="1096445" cy="1254823"/>
      </dsp:txXfrm>
    </dsp:sp>
    <dsp:sp modelId="{C3FCE128-E1E4-4DC7-B513-222DC096F17A}">
      <dsp:nvSpPr>
        <dsp:cNvPr id="0" name=""/>
        <dsp:cNvSpPr/>
      </dsp:nvSpPr>
      <dsp:spPr>
        <a:xfrm>
          <a:off x="4976683" y="3464049"/>
          <a:ext cx="2036319" cy="1094795"/>
        </a:xfrm>
        <a:prstGeom prst="rect">
          <a:avLst/>
        </a:prstGeom>
        <a:noFill/>
        <a:ln>
          <a:noFill/>
        </a:ln>
        <a:effectLst/>
      </dsp:spPr>
      <dsp:style>
        <a:lnRef idx="0">
          <a:scrgbClr r="0" g="0" b="0"/>
        </a:lnRef>
        <a:fillRef idx="0">
          <a:scrgbClr r="0" g="0" b="0"/>
        </a:fillRef>
        <a:effectRef idx="0">
          <a:scrgbClr r="0" g="0" b="0"/>
        </a:effectRef>
        <a:fontRef idx="minor"/>
      </dsp:style>
    </dsp:sp>
    <dsp:sp modelId="{CCF3C866-A3CF-444D-B18D-3B0B68145BBB}">
      <dsp:nvSpPr>
        <dsp:cNvPr id="0" name=""/>
        <dsp:cNvSpPr/>
      </dsp:nvSpPr>
      <dsp:spPr>
        <a:xfrm rot="5400000">
          <a:off x="1508006" y="3217720"/>
          <a:ext cx="1824659" cy="1587453"/>
        </a:xfrm>
        <a:prstGeom prst="hexagon">
          <a:avLst>
            <a:gd name="adj" fmla="val 25000"/>
            <a:gd name="vf" fmla="val 1154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s-ES" sz="1500" kern="1200" dirty="0"/>
            <a:t>Trabajo y productividad</a:t>
          </a:r>
          <a:endParaRPr lang="es-CO" sz="1500" kern="1200" dirty="0"/>
        </a:p>
      </dsp:txBody>
      <dsp:txXfrm rot="-5400000">
        <a:off x="1873987" y="3383460"/>
        <a:ext cx="1092697" cy="125597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92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65A98-0E8F-4CF2-9F96-B6A52B90AE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AAFF26F-C1E9-4C26-B21F-179A6ABE76B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D36FBA6-EA44-4940-9F7D-06FF1ABBB48A}"/>
              </a:ext>
            </a:extLst>
          </p:cNvPr>
          <p:cNvSpPr>
            <a:spLocks noGrp="1"/>
          </p:cNvSpPr>
          <p:nvPr>
            <p:ph type="dt" sz="half" idx="10"/>
          </p:nvPr>
        </p:nvSpPr>
        <p:spPr>
          <a:xfrm>
            <a:off x="838200" y="6356350"/>
            <a:ext cx="2743200" cy="365125"/>
          </a:xfrm>
          <a:prstGeom prst="rect">
            <a:avLst/>
          </a:prstGeom>
        </p:spPr>
        <p:txBody>
          <a:bodyPr/>
          <a:lstStyle/>
          <a:p>
            <a:fld id="{FEAD8030-84BC-4A48-AB40-68D64C8F4F04}" type="datetimeFigureOut">
              <a:rPr lang="es-CO" smtClean="0"/>
              <a:t>14/11/22</a:t>
            </a:fld>
            <a:endParaRPr lang="es-CO"/>
          </a:p>
        </p:txBody>
      </p:sp>
      <p:sp>
        <p:nvSpPr>
          <p:cNvPr id="5" name="Marcador de pie de página 4">
            <a:extLst>
              <a:ext uri="{FF2B5EF4-FFF2-40B4-BE49-F238E27FC236}">
                <a16:creationId xmlns:a16="http://schemas.microsoft.com/office/drawing/2014/main" id="{38B01453-A148-4A26-A037-8163BB80C6A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B2EC6293-CB94-4E13-A811-B5CD7455BCCD}"/>
              </a:ext>
            </a:extLst>
          </p:cNvPr>
          <p:cNvSpPr>
            <a:spLocks noGrp="1"/>
          </p:cNvSpPr>
          <p:nvPr>
            <p:ph type="sldNum" sz="quarter" idx="12"/>
          </p:nvPr>
        </p:nvSpPr>
        <p:spPr>
          <a:xfrm>
            <a:off x="8610600" y="6356350"/>
            <a:ext cx="2743200" cy="365125"/>
          </a:xfrm>
          <a:prstGeom prst="rect">
            <a:avLst/>
          </a:prstGeom>
        </p:spPr>
        <p:txBody>
          <a:bodyPr/>
          <a:lstStyle/>
          <a:p>
            <a:fld id="{0CB2C684-B801-4D00-AE67-93094A73BD9F}" type="slidenum">
              <a:rPr lang="es-CO" smtClean="0"/>
              <a:t>‹Nº›</a:t>
            </a:fld>
            <a:endParaRPr lang="es-CO"/>
          </a:p>
        </p:txBody>
      </p:sp>
    </p:spTree>
    <p:extLst>
      <p:ext uri="{BB962C8B-B14F-4D97-AF65-F5344CB8AC3E}">
        <p14:creationId xmlns:p14="http://schemas.microsoft.com/office/powerpoint/2010/main" val="352178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3FD494-B23E-4C6E-9D65-AE1201C25BF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15906B0-2D49-4EF5-80D0-1FC9B84E4B9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6FE2E8F-4E2B-44CD-8A41-07D2A4019D94}"/>
              </a:ext>
            </a:extLst>
          </p:cNvPr>
          <p:cNvSpPr>
            <a:spLocks noGrp="1"/>
          </p:cNvSpPr>
          <p:nvPr>
            <p:ph type="dt" sz="half" idx="10"/>
          </p:nvPr>
        </p:nvSpPr>
        <p:spPr>
          <a:xfrm>
            <a:off x="838200" y="6356350"/>
            <a:ext cx="2743200" cy="365125"/>
          </a:xfrm>
          <a:prstGeom prst="rect">
            <a:avLst/>
          </a:prstGeom>
        </p:spPr>
        <p:txBody>
          <a:bodyPr/>
          <a:lstStyle/>
          <a:p>
            <a:fld id="{FEAD8030-84BC-4A48-AB40-68D64C8F4F04}" type="datetimeFigureOut">
              <a:rPr lang="es-CO" smtClean="0"/>
              <a:t>14/11/22</a:t>
            </a:fld>
            <a:endParaRPr lang="es-CO"/>
          </a:p>
        </p:txBody>
      </p:sp>
      <p:sp>
        <p:nvSpPr>
          <p:cNvPr id="5" name="Marcador de pie de página 4">
            <a:extLst>
              <a:ext uri="{FF2B5EF4-FFF2-40B4-BE49-F238E27FC236}">
                <a16:creationId xmlns:a16="http://schemas.microsoft.com/office/drawing/2014/main" id="{FA973660-D45A-4F0A-A160-6F3F2F883D25}"/>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004E224C-B766-42D9-AB7F-D5C3BB4D692F}"/>
              </a:ext>
            </a:extLst>
          </p:cNvPr>
          <p:cNvSpPr>
            <a:spLocks noGrp="1"/>
          </p:cNvSpPr>
          <p:nvPr>
            <p:ph type="sldNum" sz="quarter" idx="12"/>
          </p:nvPr>
        </p:nvSpPr>
        <p:spPr>
          <a:xfrm>
            <a:off x="8610600" y="6356350"/>
            <a:ext cx="2743200" cy="365125"/>
          </a:xfrm>
          <a:prstGeom prst="rect">
            <a:avLst/>
          </a:prstGeom>
        </p:spPr>
        <p:txBody>
          <a:bodyPr/>
          <a:lstStyle/>
          <a:p>
            <a:fld id="{0CB2C684-B801-4D00-AE67-93094A73BD9F}" type="slidenum">
              <a:rPr lang="es-CO" smtClean="0"/>
              <a:t>‹Nº›</a:t>
            </a:fld>
            <a:endParaRPr lang="es-CO"/>
          </a:p>
        </p:txBody>
      </p:sp>
    </p:spTree>
    <p:extLst>
      <p:ext uri="{BB962C8B-B14F-4D97-AF65-F5344CB8AC3E}">
        <p14:creationId xmlns:p14="http://schemas.microsoft.com/office/powerpoint/2010/main" val="298095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15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 o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D36561B-BEED-4B2D-A04B-267E2264A5CC}"/>
              </a:ext>
            </a:extLst>
          </p:cNvPr>
          <p:cNvSpPr>
            <a:spLocks noGrp="1"/>
          </p:cNvSpPr>
          <p:nvPr>
            <p:ph type="title"/>
          </p:nvPr>
        </p:nvSpPr>
        <p:spPr>
          <a:xfrm>
            <a:off x="2664821" y="1331776"/>
            <a:ext cx="7872973" cy="3737373"/>
          </a:xfrm>
          <a:prstGeom prst="rect">
            <a:avLst/>
          </a:prstGeom>
        </p:spPr>
        <p:txBody>
          <a:bodyPr/>
          <a:lstStyle>
            <a:lvl1pPr>
              <a:defRPr sz="8000">
                <a:latin typeface="Montserrat SemiBold" panose="00000700000000000000" pitchFamily="2" charset="0"/>
              </a:defRPr>
            </a:lvl1pPr>
          </a:lstStyle>
          <a:p>
            <a:endParaRPr lang="es-CO" dirty="0"/>
          </a:p>
        </p:txBody>
      </p:sp>
      <p:sp>
        <p:nvSpPr>
          <p:cNvPr id="9" name="Título 1">
            <a:extLst>
              <a:ext uri="{FF2B5EF4-FFF2-40B4-BE49-F238E27FC236}">
                <a16:creationId xmlns:a16="http://schemas.microsoft.com/office/drawing/2014/main" id="{99A0CD82-6EAF-4DA9-97A7-87863FFBE9C5}"/>
              </a:ext>
            </a:extLst>
          </p:cNvPr>
          <p:cNvSpPr txBox="1">
            <a:spLocks/>
          </p:cNvSpPr>
          <p:nvPr userDrawn="1"/>
        </p:nvSpPr>
        <p:spPr>
          <a:xfrm>
            <a:off x="3749041" y="1601742"/>
            <a:ext cx="5303520" cy="7234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a:lstStyle>
          <a:p>
            <a:endParaRPr lang="es-CO" dirty="0"/>
          </a:p>
        </p:txBody>
      </p:sp>
    </p:spTree>
    <p:extLst>
      <p:ext uri="{BB962C8B-B14F-4D97-AF65-F5344CB8AC3E}">
        <p14:creationId xmlns:p14="http://schemas.microsoft.com/office/powerpoint/2010/main" val="60522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a de te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9B8F9-05F6-419A-AE6E-7C280164992B}"/>
              </a:ext>
            </a:extLst>
          </p:cNvPr>
          <p:cNvSpPr>
            <a:spLocks noGrp="1"/>
          </p:cNvSpPr>
          <p:nvPr>
            <p:ph type="title"/>
          </p:nvPr>
        </p:nvSpPr>
        <p:spPr>
          <a:xfrm>
            <a:off x="838200" y="1370965"/>
            <a:ext cx="10515600" cy="1325563"/>
          </a:xfrm>
          <a:prstGeom prst="rect">
            <a:avLst/>
          </a:prstGeom>
        </p:spPr>
        <p:txBody>
          <a:bodyPr/>
          <a:lstStyle>
            <a:lvl1pPr>
              <a:defRPr>
                <a:latin typeface="Montserrat" panose="00000500000000000000" pitchFamily="2" charset="0"/>
              </a:defRPr>
            </a:lvl1pPr>
          </a:lstStyle>
          <a:p>
            <a:endParaRPr lang="es-CO" dirty="0"/>
          </a:p>
        </p:txBody>
      </p:sp>
    </p:spTree>
    <p:extLst>
      <p:ext uri="{BB962C8B-B14F-4D97-AF65-F5344CB8AC3E}">
        <p14:creationId xmlns:p14="http://schemas.microsoft.com/office/powerpoint/2010/main" val="295688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de la diaposi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6AAF393-F186-4A69-AD44-F796BDD7FF25}"/>
              </a:ext>
            </a:extLst>
          </p:cNvPr>
          <p:cNvSpPr>
            <a:spLocks noGrp="1"/>
          </p:cNvSpPr>
          <p:nvPr>
            <p:ph type="title"/>
          </p:nvPr>
        </p:nvSpPr>
        <p:spPr>
          <a:xfrm>
            <a:off x="838200" y="1370966"/>
            <a:ext cx="9122546" cy="653777"/>
          </a:xfrm>
          <a:prstGeom prst="rect">
            <a:avLst/>
          </a:prstGeom>
        </p:spPr>
        <p:txBody>
          <a:bodyPr/>
          <a:lstStyle>
            <a:lvl1pPr>
              <a:defRPr>
                <a:latin typeface="Montserrat" panose="00000500000000000000" pitchFamily="2" charset="0"/>
              </a:defRPr>
            </a:lvl1pPr>
          </a:lstStyle>
          <a:p>
            <a:endParaRPr lang="es-CO" dirty="0"/>
          </a:p>
        </p:txBody>
      </p:sp>
      <p:sp>
        <p:nvSpPr>
          <p:cNvPr id="12" name="Título 1">
            <a:extLst>
              <a:ext uri="{FF2B5EF4-FFF2-40B4-BE49-F238E27FC236}">
                <a16:creationId xmlns:a16="http://schemas.microsoft.com/office/drawing/2014/main" id="{E94633F7-2FCD-4473-A2C4-140C18EB6033}"/>
              </a:ext>
            </a:extLst>
          </p:cNvPr>
          <p:cNvSpPr txBox="1">
            <a:spLocks/>
          </p:cNvSpPr>
          <p:nvPr userDrawn="1"/>
        </p:nvSpPr>
        <p:spPr>
          <a:xfrm>
            <a:off x="838200" y="2076993"/>
            <a:ext cx="7286897" cy="8758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a:lstStyle>
          <a:p>
            <a:endParaRPr lang="es-CO" sz="2400" dirty="0"/>
          </a:p>
        </p:txBody>
      </p:sp>
    </p:spTree>
    <p:extLst>
      <p:ext uri="{BB962C8B-B14F-4D97-AF65-F5344CB8AC3E}">
        <p14:creationId xmlns:p14="http://schemas.microsoft.com/office/powerpoint/2010/main" val="380844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de la present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5B34CCC-56B2-4266-B481-8508EC0D8EC7}"/>
              </a:ext>
            </a:extLst>
          </p:cNvPr>
          <p:cNvSpPr>
            <a:spLocks noGrp="1"/>
          </p:cNvSpPr>
          <p:nvPr>
            <p:ph type="title" hasCustomPrompt="1"/>
          </p:nvPr>
        </p:nvSpPr>
        <p:spPr>
          <a:xfrm>
            <a:off x="6167023" y="2433390"/>
            <a:ext cx="4672614" cy="1647689"/>
          </a:xfrm>
          <a:prstGeom prst="rect">
            <a:avLst/>
          </a:prstGeom>
        </p:spPr>
        <p:txBody>
          <a:bodyPr/>
          <a:lstStyle>
            <a:lvl1pPr>
              <a:defRPr sz="3200">
                <a:latin typeface="Montserrat SemiBold" panose="00000700000000000000" pitchFamily="2" charset="0"/>
              </a:defRPr>
            </a:lvl1pPr>
          </a:lstStyle>
          <a:p>
            <a:r>
              <a:rPr lang="es-ES" dirty="0"/>
              <a:t>Título de la Presentación</a:t>
            </a:r>
            <a:endParaRPr lang="es-CO" dirty="0"/>
          </a:p>
        </p:txBody>
      </p:sp>
      <p:sp>
        <p:nvSpPr>
          <p:cNvPr id="9" name="Marcador de posición de imagen 2">
            <a:extLst>
              <a:ext uri="{FF2B5EF4-FFF2-40B4-BE49-F238E27FC236}">
                <a16:creationId xmlns:a16="http://schemas.microsoft.com/office/drawing/2014/main" id="{0E1DF121-21B1-43E1-B49B-8D09D2532393}"/>
              </a:ext>
            </a:extLst>
          </p:cNvPr>
          <p:cNvSpPr>
            <a:spLocks noGrp="1"/>
          </p:cNvSpPr>
          <p:nvPr>
            <p:ph type="pic" idx="1"/>
          </p:nvPr>
        </p:nvSpPr>
        <p:spPr>
          <a:xfrm>
            <a:off x="379828" y="809307"/>
            <a:ext cx="5184949" cy="5787436"/>
          </a:xfrm>
          <a:prstGeom prst="rect">
            <a:avLst/>
          </a:prstGeom>
        </p:spPr>
        <p:txBody>
          <a:bodyPr/>
          <a:lstStyle>
            <a:lvl1pPr marL="0" indent="0">
              <a:buNone/>
              <a:defRPr sz="3200">
                <a:latin typeface="Montserrat Light" panose="000004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pic>
        <p:nvPicPr>
          <p:cNvPr id="13" name="Imagen 12" descr="Imagen que contiene Interfaz de usuario gráfica&#10;&#10;Descripción generada automáticamente">
            <a:extLst>
              <a:ext uri="{FF2B5EF4-FFF2-40B4-BE49-F238E27FC236}">
                <a16:creationId xmlns:a16="http://schemas.microsoft.com/office/drawing/2014/main" id="{33AE5A4D-12B4-404F-A92F-B4412FE3C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1455" y="698043"/>
            <a:ext cx="3043731" cy="1189504"/>
          </a:xfrm>
          <a:prstGeom prst="rect">
            <a:avLst/>
          </a:prstGeom>
        </p:spPr>
      </p:pic>
      <p:sp>
        <p:nvSpPr>
          <p:cNvPr id="2" name="CuadroTexto 1">
            <a:extLst>
              <a:ext uri="{FF2B5EF4-FFF2-40B4-BE49-F238E27FC236}">
                <a16:creationId xmlns:a16="http://schemas.microsoft.com/office/drawing/2014/main" id="{A7EE5D19-BC4E-4B6A-894B-D651D350A3D1}"/>
              </a:ext>
            </a:extLst>
          </p:cNvPr>
          <p:cNvSpPr txBox="1"/>
          <p:nvPr userDrawn="1"/>
        </p:nvSpPr>
        <p:spPr>
          <a:xfrm>
            <a:off x="6167023" y="4358936"/>
            <a:ext cx="4468426" cy="1233996"/>
          </a:xfrm>
          <a:prstGeom prst="rect">
            <a:avLst/>
          </a:prstGeom>
          <a:noFill/>
        </p:spPr>
        <p:txBody>
          <a:bodyPr wrap="square" rtlCol="0">
            <a:spAutoFit/>
          </a:bodyPr>
          <a:lstStyle/>
          <a:p>
            <a:endParaRPr lang="es-CO" dirty="0"/>
          </a:p>
        </p:txBody>
      </p:sp>
    </p:spTree>
    <p:extLst>
      <p:ext uri="{BB962C8B-B14F-4D97-AF65-F5344CB8AC3E}">
        <p14:creationId xmlns:p14="http://schemas.microsoft.com/office/powerpoint/2010/main" val="382734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E38EA9-6272-4725-91D4-C7BB743A3B05}"/>
              </a:ext>
            </a:extLst>
          </p:cNvPr>
          <p:cNvSpPr>
            <a:spLocks noGrp="1"/>
          </p:cNvSpPr>
          <p:nvPr>
            <p:ph type="dt" sz="half" idx="10"/>
          </p:nvPr>
        </p:nvSpPr>
        <p:spPr>
          <a:xfrm>
            <a:off x="838200" y="6356350"/>
            <a:ext cx="2743200" cy="365125"/>
          </a:xfrm>
          <a:prstGeom prst="rect">
            <a:avLst/>
          </a:prstGeom>
        </p:spPr>
        <p:txBody>
          <a:bodyPr/>
          <a:lstStyle/>
          <a:p>
            <a:fld id="{FEAD8030-84BC-4A48-AB40-68D64C8F4F04}" type="datetimeFigureOut">
              <a:rPr lang="es-CO" smtClean="0"/>
              <a:t>14/11/22</a:t>
            </a:fld>
            <a:endParaRPr lang="es-CO"/>
          </a:p>
        </p:txBody>
      </p:sp>
      <p:sp>
        <p:nvSpPr>
          <p:cNvPr id="3" name="Marcador de pie de página 2">
            <a:extLst>
              <a:ext uri="{FF2B5EF4-FFF2-40B4-BE49-F238E27FC236}">
                <a16:creationId xmlns:a16="http://schemas.microsoft.com/office/drawing/2014/main" id="{31AE831D-CD21-4576-A95B-270355C5DDA5}"/>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E5FF3874-556C-4818-B495-91F8BB7715C1}"/>
              </a:ext>
            </a:extLst>
          </p:cNvPr>
          <p:cNvSpPr>
            <a:spLocks noGrp="1"/>
          </p:cNvSpPr>
          <p:nvPr>
            <p:ph type="sldNum" sz="quarter" idx="12"/>
          </p:nvPr>
        </p:nvSpPr>
        <p:spPr>
          <a:xfrm>
            <a:off x="8610600" y="6356350"/>
            <a:ext cx="2743200" cy="365125"/>
          </a:xfrm>
          <a:prstGeom prst="rect">
            <a:avLst/>
          </a:prstGeom>
        </p:spPr>
        <p:txBody>
          <a:bodyPr/>
          <a:lstStyle/>
          <a:p>
            <a:fld id="{0CB2C684-B801-4D00-AE67-93094A73BD9F}" type="slidenum">
              <a:rPr lang="es-CO" smtClean="0"/>
              <a:t>‹Nº›</a:t>
            </a:fld>
            <a:endParaRPr lang="es-CO"/>
          </a:p>
        </p:txBody>
      </p:sp>
      <p:sp>
        <p:nvSpPr>
          <p:cNvPr id="5" name="Título 4">
            <a:extLst>
              <a:ext uri="{FF2B5EF4-FFF2-40B4-BE49-F238E27FC236}">
                <a16:creationId xmlns:a16="http://schemas.microsoft.com/office/drawing/2014/main" id="{890F8DCE-1FEA-4F7E-AA63-6D19ACCC909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79260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25294-41B5-4D09-BBB1-5CC2751597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441824DA-3CD1-477E-B679-956642DFBF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50DD6E0-684D-4A03-B041-9BE5ACF634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0176142A-ECDF-435E-8E1A-DDFD6440C570}"/>
              </a:ext>
            </a:extLst>
          </p:cNvPr>
          <p:cNvSpPr>
            <a:spLocks noGrp="1"/>
          </p:cNvSpPr>
          <p:nvPr>
            <p:ph type="dt" sz="half" idx="10"/>
          </p:nvPr>
        </p:nvSpPr>
        <p:spPr>
          <a:xfrm>
            <a:off x="838200" y="6356350"/>
            <a:ext cx="2743200" cy="365125"/>
          </a:xfrm>
          <a:prstGeom prst="rect">
            <a:avLst/>
          </a:prstGeom>
        </p:spPr>
        <p:txBody>
          <a:bodyPr/>
          <a:lstStyle/>
          <a:p>
            <a:fld id="{FEAD8030-84BC-4A48-AB40-68D64C8F4F04}" type="datetimeFigureOut">
              <a:rPr lang="es-CO" smtClean="0"/>
              <a:t>14/11/22</a:t>
            </a:fld>
            <a:endParaRPr lang="es-CO"/>
          </a:p>
        </p:txBody>
      </p:sp>
      <p:sp>
        <p:nvSpPr>
          <p:cNvPr id="6" name="Marcador de pie de página 5">
            <a:extLst>
              <a:ext uri="{FF2B5EF4-FFF2-40B4-BE49-F238E27FC236}">
                <a16:creationId xmlns:a16="http://schemas.microsoft.com/office/drawing/2014/main" id="{AF03D662-FAE2-4113-8CA8-CE51E9F20BC5}"/>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7" name="Marcador de número de diapositiva 6">
            <a:extLst>
              <a:ext uri="{FF2B5EF4-FFF2-40B4-BE49-F238E27FC236}">
                <a16:creationId xmlns:a16="http://schemas.microsoft.com/office/drawing/2014/main" id="{2C66B573-D6C1-4869-9031-4E2E276ACA1A}"/>
              </a:ext>
            </a:extLst>
          </p:cNvPr>
          <p:cNvSpPr>
            <a:spLocks noGrp="1"/>
          </p:cNvSpPr>
          <p:nvPr>
            <p:ph type="sldNum" sz="quarter" idx="12"/>
          </p:nvPr>
        </p:nvSpPr>
        <p:spPr>
          <a:xfrm>
            <a:off x="8610600" y="6356350"/>
            <a:ext cx="2743200" cy="365125"/>
          </a:xfrm>
          <a:prstGeom prst="rect">
            <a:avLst/>
          </a:prstGeom>
        </p:spPr>
        <p:txBody>
          <a:bodyPr/>
          <a:lstStyle/>
          <a:p>
            <a:fld id="{0CB2C684-B801-4D00-AE67-93094A73BD9F}" type="slidenum">
              <a:rPr lang="es-CO" smtClean="0"/>
              <a:t>‹Nº›</a:t>
            </a:fld>
            <a:endParaRPr lang="es-CO" dirty="0"/>
          </a:p>
        </p:txBody>
      </p:sp>
    </p:spTree>
    <p:extLst>
      <p:ext uri="{BB962C8B-B14F-4D97-AF65-F5344CB8AC3E}">
        <p14:creationId xmlns:p14="http://schemas.microsoft.com/office/powerpoint/2010/main" val="93798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9DB28-2FC0-43AE-8F13-C404829A20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1FEAEAB-7D11-4DD8-B80F-35E357A9F2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C4BCC8E-818C-4B79-AF45-962AEB8A05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F86872-8A45-4D82-8C53-C227A5338B8D}"/>
              </a:ext>
            </a:extLst>
          </p:cNvPr>
          <p:cNvSpPr>
            <a:spLocks noGrp="1"/>
          </p:cNvSpPr>
          <p:nvPr>
            <p:ph type="dt" sz="half" idx="10"/>
          </p:nvPr>
        </p:nvSpPr>
        <p:spPr>
          <a:xfrm>
            <a:off x="838200" y="6356350"/>
            <a:ext cx="2743200" cy="365125"/>
          </a:xfrm>
          <a:prstGeom prst="rect">
            <a:avLst/>
          </a:prstGeom>
        </p:spPr>
        <p:txBody>
          <a:bodyPr/>
          <a:lstStyle/>
          <a:p>
            <a:fld id="{FEAD8030-84BC-4A48-AB40-68D64C8F4F04}" type="datetimeFigureOut">
              <a:rPr lang="es-CO" smtClean="0"/>
              <a:t>14/11/22</a:t>
            </a:fld>
            <a:endParaRPr lang="es-CO"/>
          </a:p>
        </p:txBody>
      </p:sp>
      <p:sp>
        <p:nvSpPr>
          <p:cNvPr id="6" name="Marcador de pie de página 5">
            <a:extLst>
              <a:ext uri="{FF2B5EF4-FFF2-40B4-BE49-F238E27FC236}">
                <a16:creationId xmlns:a16="http://schemas.microsoft.com/office/drawing/2014/main" id="{DAD78CDF-DDC4-4507-98F6-F2B68395F8E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2372ADE8-2C9F-4B6A-8908-0A120FB6EBC8}"/>
              </a:ext>
            </a:extLst>
          </p:cNvPr>
          <p:cNvSpPr>
            <a:spLocks noGrp="1"/>
          </p:cNvSpPr>
          <p:nvPr>
            <p:ph type="sldNum" sz="quarter" idx="12"/>
          </p:nvPr>
        </p:nvSpPr>
        <p:spPr>
          <a:xfrm>
            <a:off x="8610600" y="6356350"/>
            <a:ext cx="2743200" cy="365125"/>
          </a:xfrm>
          <a:prstGeom prst="rect">
            <a:avLst/>
          </a:prstGeom>
        </p:spPr>
        <p:txBody>
          <a:bodyPr/>
          <a:lstStyle/>
          <a:p>
            <a:fld id="{0CB2C684-B801-4D00-AE67-93094A73BD9F}" type="slidenum">
              <a:rPr lang="es-CO" smtClean="0"/>
              <a:t>‹Nº›</a:t>
            </a:fld>
            <a:endParaRPr lang="es-CO"/>
          </a:p>
        </p:txBody>
      </p:sp>
    </p:spTree>
    <p:extLst>
      <p:ext uri="{BB962C8B-B14F-4D97-AF65-F5344CB8AC3E}">
        <p14:creationId xmlns:p14="http://schemas.microsoft.com/office/powerpoint/2010/main" val="12807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89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1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44AE6E-9207-7DD1-ED73-0ADF418231BB}"/>
              </a:ext>
            </a:extLst>
          </p:cNvPr>
          <p:cNvSpPr txBox="1"/>
          <p:nvPr/>
        </p:nvSpPr>
        <p:spPr>
          <a:xfrm>
            <a:off x="233265" y="410547"/>
            <a:ext cx="11756572" cy="2031325"/>
          </a:xfrm>
          <a:prstGeom prst="rect">
            <a:avLst/>
          </a:prstGeom>
          <a:noFill/>
        </p:spPr>
        <p:txBody>
          <a:bodyPr wrap="square" rtlCol="0">
            <a:spAutoFit/>
          </a:bodyPr>
          <a:lstStyle/>
          <a:p>
            <a:pPr algn="l"/>
            <a:r>
              <a:rPr lang="es-CO" sz="1800" b="1" i="0" u="none" strike="noStrike" baseline="0" dirty="0">
                <a:latin typeface="Calibri-Bold"/>
              </a:rPr>
              <a:t>Punto 2. Participación Política</a:t>
            </a:r>
          </a:p>
          <a:p>
            <a:pPr algn="l"/>
            <a:r>
              <a:rPr lang="es-ES" sz="1800" b="0" i="0" u="none" strike="noStrike" baseline="0" dirty="0">
                <a:latin typeface="Calibri" panose="020F0502020204030204" pitchFamily="34" charset="0"/>
              </a:rPr>
              <a:t>Implementar mecanismos de seguridad para líderes sociales de las regiones priorizadas en los </a:t>
            </a:r>
            <a:r>
              <a:rPr lang="es-CO" sz="1800" b="0" i="0" u="none" strike="noStrike" baseline="0" dirty="0">
                <a:latin typeface="Calibri" panose="020F0502020204030204" pitchFamily="34" charset="0"/>
              </a:rPr>
              <a:t>Acuerdos de paz.</a:t>
            </a:r>
          </a:p>
          <a:p>
            <a:pPr algn="l"/>
            <a:endParaRPr lang="es-CO" dirty="0">
              <a:latin typeface="Calibri" panose="020F0502020204030204" pitchFamily="34" charset="0"/>
            </a:endParaRPr>
          </a:p>
          <a:p>
            <a:pPr algn="l"/>
            <a:r>
              <a:rPr lang="es-ES" sz="1800" b="0" i="0" u="none" strike="noStrike" baseline="0" dirty="0">
                <a:latin typeface="Calibri" panose="020F0502020204030204" pitchFamily="34" charset="0"/>
              </a:rPr>
              <a:t>Fortalecer los espacios de participación ciudadana a través de la implementación de la política pública de participación ciudadana y la Ley 1757 de 2015 y acompañamiento en el ajuste de la ley 152 de 1994.</a:t>
            </a:r>
          </a:p>
          <a:p>
            <a:pPr algn="l"/>
            <a:endParaRPr lang="es-ES" dirty="0">
              <a:latin typeface="Calibri" panose="020F0502020204030204" pitchFamily="34" charset="0"/>
            </a:endParaRPr>
          </a:p>
          <a:p>
            <a:pPr algn="l"/>
            <a:r>
              <a:rPr lang="es-ES" dirty="0">
                <a:latin typeface="Calibri" panose="020F0502020204030204" pitchFamily="34" charset="0"/>
              </a:rPr>
              <a:t>Fortalecer el Consejo Nacional de Participación Ciudadana.</a:t>
            </a:r>
            <a:endParaRPr lang="es-CO" dirty="0"/>
          </a:p>
        </p:txBody>
      </p:sp>
      <p:sp>
        <p:nvSpPr>
          <p:cNvPr id="5" name="CuadroTexto 4">
            <a:extLst>
              <a:ext uri="{FF2B5EF4-FFF2-40B4-BE49-F238E27FC236}">
                <a16:creationId xmlns:a16="http://schemas.microsoft.com/office/drawing/2014/main" id="{F8B742C6-8227-1F4B-7CB4-5C2C674E056A}"/>
              </a:ext>
            </a:extLst>
          </p:cNvPr>
          <p:cNvSpPr txBox="1"/>
          <p:nvPr/>
        </p:nvSpPr>
        <p:spPr>
          <a:xfrm>
            <a:off x="277586" y="2426791"/>
            <a:ext cx="11665598" cy="2862322"/>
          </a:xfrm>
          <a:prstGeom prst="rect">
            <a:avLst/>
          </a:prstGeom>
          <a:noFill/>
        </p:spPr>
        <p:txBody>
          <a:bodyPr wrap="square">
            <a:spAutoFit/>
          </a:bodyPr>
          <a:lstStyle/>
          <a:p>
            <a:pPr algn="l"/>
            <a:r>
              <a:rPr lang="es-ES" sz="1800" b="1" i="0" u="none" strike="noStrike" baseline="0" dirty="0">
                <a:latin typeface="Calibri-Bold"/>
              </a:rPr>
              <a:t>Punto 3. Fin del Conflicto</a:t>
            </a:r>
          </a:p>
          <a:p>
            <a:pPr algn="l"/>
            <a:r>
              <a:rPr lang="es-ES" sz="1800" b="0" i="0" u="none" strike="noStrike" baseline="0" dirty="0">
                <a:latin typeface="Calibri" panose="020F0502020204030204" pitchFamily="34" charset="0"/>
              </a:rPr>
              <a:t>Hay en todo el país un evidente resurgimiento de la violencia en múltiples formas: amenazas, desplazamiento, asesinato a defensores y defensoras de Derechos Humanos, despojo de tierras, estigmatizaciones y persecución judicial, entre otras. </a:t>
            </a:r>
          </a:p>
          <a:p>
            <a:pPr algn="l"/>
            <a:endParaRPr lang="es-ES" dirty="0">
              <a:latin typeface="Calibri" panose="020F0502020204030204" pitchFamily="34" charset="0"/>
            </a:endParaRPr>
          </a:p>
          <a:p>
            <a:pPr algn="l"/>
            <a:r>
              <a:rPr lang="es-ES" dirty="0">
                <a:latin typeface="Calibri" panose="020F0502020204030204" pitchFamily="34" charset="0"/>
              </a:rPr>
              <a:t>L</a:t>
            </a:r>
            <a:r>
              <a:rPr lang="es-ES" sz="1800" b="0" i="0" u="none" strike="noStrike" baseline="0" dirty="0">
                <a:latin typeface="Calibri" panose="020F0502020204030204" pitchFamily="34" charset="0"/>
              </a:rPr>
              <a:t>os CTP del país dejan las siguientes recomendaciones para la implementación de este punto:</a:t>
            </a:r>
          </a:p>
          <a:p>
            <a:pPr algn="l"/>
            <a:endParaRPr lang="es-ES" dirty="0">
              <a:latin typeface="Calibri" panose="020F0502020204030204" pitchFamily="34" charset="0"/>
            </a:endParaRPr>
          </a:p>
          <a:p>
            <a:pPr algn="l"/>
            <a:r>
              <a:rPr lang="es-ES" sz="1800" b="0" i="0" u="none" strike="noStrike" baseline="0" dirty="0">
                <a:latin typeface="Calibri" panose="020F0502020204030204" pitchFamily="34" charset="0"/>
              </a:rPr>
              <a:t>	- Mapeo, identificación y diálogo con todos los actores políticos y violentos del país.</a:t>
            </a:r>
          </a:p>
          <a:p>
            <a:pPr algn="l"/>
            <a:endParaRPr lang="es-ES" sz="1800" b="0" i="0" u="none" strike="noStrike" baseline="0" dirty="0">
              <a:latin typeface="Calibri" panose="020F0502020204030204" pitchFamily="34" charset="0"/>
            </a:endParaRPr>
          </a:p>
          <a:p>
            <a:pPr algn="l"/>
            <a:r>
              <a:rPr lang="es-ES" sz="1800" b="0" i="0" u="none" strike="noStrike" baseline="0" dirty="0">
                <a:latin typeface="Calibri" panose="020F0502020204030204" pitchFamily="34" charset="0"/>
              </a:rPr>
              <a:t>	- Es necesaria la presencia de la Fuerza Pública en los territorios, sin embargo, esta presencia debe ir acompañada 	de la institucionalidad del Estado que permita llegar con soluciones sociales y estructurales de cada región.</a:t>
            </a:r>
            <a:endParaRPr lang="es-CO" dirty="0"/>
          </a:p>
        </p:txBody>
      </p:sp>
    </p:spTree>
    <p:extLst>
      <p:ext uri="{BB962C8B-B14F-4D97-AF65-F5344CB8AC3E}">
        <p14:creationId xmlns:p14="http://schemas.microsoft.com/office/powerpoint/2010/main" val="122871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11B284-7BE5-2AF9-0306-E3670451EE4F}"/>
              </a:ext>
            </a:extLst>
          </p:cNvPr>
          <p:cNvSpPr txBox="1"/>
          <p:nvPr/>
        </p:nvSpPr>
        <p:spPr>
          <a:xfrm>
            <a:off x="251927" y="363266"/>
            <a:ext cx="11625941" cy="2308324"/>
          </a:xfrm>
          <a:prstGeom prst="rect">
            <a:avLst/>
          </a:prstGeom>
          <a:noFill/>
        </p:spPr>
        <p:txBody>
          <a:bodyPr wrap="square">
            <a:spAutoFit/>
          </a:bodyPr>
          <a:lstStyle/>
          <a:p>
            <a:pPr algn="l"/>
            <a:r>
              <a:rPr lang="es-CO" sz="1800" b="1" i="0" u="none" strike="noStrike" baseline="0" dirty="0">
                <a:latin typeface="Calibri-Bold"/>
              </a:rPr>
              <a:t>Punto 4. Drogas Ilícitas</a:t>
            </a:r>
          </a:p>
          <a:p>
            <a:pPr algn="l"/>
            <a:r>
              <a:rPr lang="es-ES" sz="1800" b="0" i="0" u="none" strike="noStrike" baseline="0" dirty="0">
                <a:latin typeface="Calibri" panose="020F0502020204030204" pitchFamily="34" charset="0"/>
              </a:rPr>
              <a:t>Se debe cambiar la estrategia de combate a las drogas ilícitas y el narcotráfico. Evidentemente una política que va en contra del consumidor y el campesino sembrador no es la solución. Se debe dar fuerza a la implementación de una política de sustitución de cultivos, créditos para campesinos productores de alimentos y una estrategia internacional para contar con respaldo sobre la visión alternativa al problema de las drogas.</a:t>
            </a:r>
          </a:p>
          <a:p>
            <a:pPr algn="l"/>
            <a:endParaRPr lang="es-ES" sz="1800" b="0" i="0" u="none" strike="noStrike" baseline="0" dirty="0">
              <a:latin typeface="Calibri" panose="020F0502020204030204" pitchFamily="34" charset="0"/>
            </a:endParaRPr>
          </a:p>
          <a:p>
            <a:pPr algn="l"/>
            <a:r>
              <a:rPr lang="es-ES" dirty="0">
                <a:latin typeface="Calibri" panose="020F0502020204030204" pitchFamily="34" charset="0"/>
              </a:rPr>
              <a:t>C</a:t>
            </a:r>
            <a:r>
              <a:rPr lang="es-ES" sz="1800" b="0" i="0" u="none" strike="noStrike" baseline="0" dirty="0">
                <a:latin typeface="Calibri" panose="020F0502020204030204" pitchFamily="34" charset="0"/>
              </a:rPr>
              <a:t>átedra en los colegios públicos y privados sobre historia y efectos políticos y sociales del narcotráfico </a:t>
            </a:r>
            <a:r>
              <a:rPr lang="es-ES" sz="1800" b="0" i="0" u="none" strike="noStrike" baseline="0" dirty="0" err="1">
                <a:latin typeface="Calibri" panose="020F0502020204030204" pitchFamily="34" charset="0"/>
              </a:rPr>
              <a:t>Mineducación</a:t>
            </a:r>
            <a:r>
              <a:rPr lang="es-ES" sz="1800" b="0" i="0" u="none" strike="noStrike" baseline="0" dirty="0">
                <a:latin typeface="Calibri" panose="020F0502020204030204" pitchFamily="34" charset="0"/>
              </a:rPr>
              <a:t>.  Vincular al </a:t>
            </a:r>
            <a:r>
              <a:rPr lang="es-ES" sz="1800" b="0" i="0" u="none" strike="noStrike" baseline="0" dirty="0" err="1">
                <a:latin typeface="Calibri" panose="020F0502020204030204" pitchFamily="34" charset="0"/>
              </a:rPr>
              <a:t>MinSalud</a:t>
            </a:r>
            <a:r>
              <a:rPr lang="es-ES" sz="1800" b="0" i="0" u="none" strike="noStrike" baseline="0" dirty="0">
                <a:latin typeface="Calibri" panose="020F0502020204030204" pitchFamily="34" charset="0"/>
              </a:rPr>
              <a:t> en campañas de prevención sobre el consumo. </a:t>
            </a:r>
            <a:endParaRPr lang="es-CO" dirty="0"/>
          </a:p>
        </p:txBody>
      </p:sp>
      <p:sp>
        <p:nvSpPr>
          <p:cNvPr id="7" name="CuadroTexto 6">
            <a:extLst>
              <a:ext uri="{FF2B5EF4-FFF2-40B4-BE49-F238E27FC236}">
                <a16:creationId xmlns:a16="http://schemas.microsoft.com/office/drawing/2014/main" id="{33CBCE3C-0DD5-7CF8-A1E2-718DB8793ED1}"/>
              </a:ext>
            </a:extLst>
          </p:cNvPr>
          <p:cNvSpPr txBox="1"/>
          <p:nvPr/>
        </p:nvSpPr>
        <p:spPr>
          <a:xfrm>
            <a:off x="949389" y="3000021"/>
            <a:ext cx="11077769" cy="2862322"/>
          </a:xfrm>
          <a:prstGeom prst="rect">
            <a:avLst/>
          </a:prstGeom>
          <a:noFill/>
        </p:spPr>
        <p:txBody>
          <a:bodyPr wrap="square">
            <a:spAutoFit/>
          </a:bodyPr>
          <a:lstStyle/>
          <a:p>
            <a:pPr algn="l"/>
            <a:r>
              <a:rPr lang="es-CO" sz="1800" b="1" i="0" u="none" strike="noStrike" baseline="0" dirty="0">
                <a:latin typeface="Calibri-Bold"/>
              </a:rPr>
              <a:t>Punto 5. Víctimas</a:t>
            </a:r>
          </a:p>
          <a:p>
            <a:pPr algn="l"/>
            <a:r>
              <a:rPr lang="es-ES" sz="1800" b="0" i="0" u="none" strike="noStrike" baseline="0" dirty="0">
                <a:latin typeface="Calibri" panose="020F0502020204030204" pitchFamily="34" charset="0"/>
              </a:rPr>
              <a:t>Los CTP del país piden acelerar los procesos administrativos de reparación a víctimas del conflicto armado y revisar los casos que han sido negados.</a:t>
            </a:r>
          </a:p>
          <a:p>
            <a:pPr algn="l"/>
            <a:endParaRPr lang="es-ES" sz="1800" b="0" i="0" u="none" strike="noStrike" baseline="0" dirty="0">
              <a:latin typeface="Calibri" panose="020F0502020204030204" pitchFamily="34" charset="0"/>
            </a:endParaRPr>
          </a:p>
          <a:p>
            <a:pPr algn="l"/>
            <a:r>
              <a:rPr lang="es-ES" dirty="0">
                <a:latin typeface="Calibri" panose="020F0502020204030204" pitchFamily="34" charset="0"/>
              </a:rPr>
              <a:t>A</a:t>
            </a:r>
            <a:r>
              <a:rPr lang="es-ES" sz="1800" b="0" i="0" u="none" strike="noStrike" baseline="0" dirty="0">
                <a:latin typeface="Calibri" panose="020F0502020204030204" pitchFamily="34" charset="0"/>
              </a:rPr>
              <a:t>mpliación de la Comisión de la Verdad, para que sea este organismo el que desarrolle un trabajo de memoria y reconstrucción del tejido social en zonas de conflicto. </a:t>
            </a:r>
          </a:p>
          <a:p>
            <a:pPr algn="l"/>
            <a:endParaRPr lang="es-ES" dirty="0">
              <a:latin typeface="Calibri" panose="020F0502020204030204" pitchFamily="34" charset="0"/>
            </a:endParaRPr>
          </a:p>
          <a:p>
            <a:pPr algn="l"/>
            <a:r>
              <a:rPr lang="es-ES" sz="1800" b="0" i="0" u="none" strike="noStrike" baseline="0" dirty="0">
                <a:latin typeface="Calibri" panose="020F0502020204030204" pitchFamily="34" charset="0"/>
              </a:rPr>
              <a:t>Dinamizar espacios de participación ciudadana para que la comunidad de los territorios conozca cuáles son los proyectos estratégicos de la Unidad de Víctimas y la ciudadanía pueda aportar en su implementación y posterior evaluación.</a:t>
            </a:r>
            <a:endParaRPr lang="es-CO" dirty="0"/>
          </a:p>
        </p:txBody>
      </p:sp>
    </p:spTree>
    <p:extLst>
      <p:ext uri="{BB962C8B-B14F-4D97-AF65-F5344CB8AC3E}">
        <p14:creationId xmlns:p14="http://schemas.microsoft.com/office/powerpoint/2010/main" val="4852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D1622-4629-47F9-B338-216A5B4261BE}"/>
              </a:ext>
            </a:extLst>
          </p:cNvPr>
          <p:cNvSpPr>
            <a:spLocks noGrp="1"/>
          </p:cNvSpPr>
          <p:nvPr>
            <p:ph type="title"/>
          </p:nvPr>
        </p:nvSpPr>
        <p:spPr>
          <a:xfrm>
            <a:off x="465169" y="386781"/>
            <a:ext cx="11170298" cy="1390895"/>
          </a:xfrm>
        </p:spPr>
        <p:txBody>
          <a:bodyPr/>
          <a:lstStyle/>
          <a:p>
            <a:r>
              <a:rPr lang="es-ES" sz="3200" dirty="0">
                <a:latin typeface="Montserrat" panose="02000505000000020004" pitchFamily="2" charset="0"/>
              </a:rPr>
              <a:t>Capítulo 3. Recomendaciones sobre mejoramiento de la planeación participativa</a:t>
            </a:r>
            <a:br>
              <a:rPr lang="es-ES" sz="3200" dirty="0">
                <a:latin typeface="Montserrat" panose="02000505000000020004" pitchFamily="2" charset="0"/>
              </a:rPr>
            </a:br>
            <a:endParaRPr lang="es-CO" sz="3200" dirty="0">
              <a:latin typeface="Montserrat" panose="02000505000000020004" pitchFamily="2" charset="0"/>
            </a:endParaRPr>
          </a:p>
        </p:txBody>
      </p:sp>
      <p:sp>
        <p:nvSpPr>
          <p:cNvPr id="3" name="CuadroTexto 2">
            <a:extLst>
              <a:ext uri="{FF2B5EF4-FFF2-40B4-BE49-F238E27FC236}">
                <a16:creationId xmlns:a16="http://schemas.microsoft.com/office/drawing/2014/main" id="{3A04177E-C49F-5D80-824C-6438C7DE13D9}"/>
              </a:ext>
            </a:extLst>
          </p:cNvPr>
          <p:cNvSpPr txBox="1"/>
          <p:nvPr/>
        </p:nvSpPr>
        <p:spPr>
          <a:xfrm>
            <a:off x="976021" y="1430694"/>
            <a:ext cx="10844504" cy="5078313"/>
          </a:xfrm>
          <a:prstGeom prst="rect">
            <a:avLst/>
          </a:prstGeom>
          <a:noFill/>
        </p:spPr>
        <p:txBody>
          <a:bodyPr wrap="square" rtlCol="0">
            <a:spAutoFit/>
          </a:bodyPr>
          <a:lstStyle/>
          <a:p>
            <a:pPr marL="285750" indent="-285750">
              <a:buFont typeface="Arial" panose="020B0604020202020204" pitchFamily="34" charset="0"/>
              <a:buChar char="•"/>
            </a:pPr>
            <a:r>
              <a:rPr lang="es-ES" dirty="0"/>
              <a:t>Apoyo a la Reforma a la Ley 152</a:t>
            </a:r>
          </a:p>
          <a:p>
            <a:pPr marL="285750" indent="-285750" algn="l">
              <a:buFont typeface="Arial" panose="020B0604020202020204" pitchFamily="34" charset="0"/>
              <a:buChar char="•"/>
            </a:pPr>
            <a:r>
              <a:rPr lang="es-ES" dirty="0"/>
              <a:t>Fortalecimiento de la representación de otros sectores en el SNP.</a:t>
            </a:r>
          </a:p>
          <a:p>
            <a:pPr marL="285750" indent="-285750" algn="l">
              <a:buFont typeface="Arial" panose="020B0604020202020204" pitchFamily="34" charset="0"/>
              <a:buChar char="•"/>
            </a:pPr>
            <a:r>
              <a:rPr lang="es-ES" dirty="0"/>
              <a:t>Apoyo logístico, administrativo, formativo y de incidencia a los CTP y el CNP.</a:t>
            </a:r>
          </a:p>
          <a:p>
            <a:pPr marL="285750" indent="-285750" algn="l">
              <a:buFont typeface="Arial" panose="020B0604020202020204" pitchFamily="34" charset="0"/>
              <a:buChar char="•"/>
            </a:pPr>
            <a:r>
              <a:rPr lang="es-ES" dirty="0"/>
              <a:t>Un Sistema Nacional de Planeación (SNP) basado en la ciudadanía, con participación de los sectores de la sociedad civil que se elijan de forma democrática.</a:t>
            </a:r>
          </a:p>
          <a:p>
            <a:pPr algn="l"/>
            <a:endParaRPr lang="es-ES" dirty="0"/>
          </a:p>
          <a:p>
            <a:pPr algn="l"/>
            <a:r>
              <a:rPr lang="es-CO" sz="1800" b="1" i="0" u="none" strike="noStrike" baseline="0" dirty="0">
                <a:latin typeface="Calibri-Bold"/>
              </a:rPr>
              <a:t>Actividades a considerar:</a:t>
            </a:r>
          </a:p>
          <a:p>
            <a:pPr algn="l"/>
            <a:r>
              <a:rPr lang="es-ES" sz="1800" b="0" i="0" u="none" strike="noStrike" baseline="0" dirty="0">
                <a:latin typeface="Calibri" panose="020F0502020204030204" pitchFamily="34" charset="0"/>
              </a:rPr>
              <a:t>Revalorar el concepto de “Sistema Nacional” de los espacios e instancias de la planeación participativa. </a:t>
            </a:r>
          </a:p>
          <a:p>
            <a:pPr algn="l"/>
            <a:endParaRPr lang="es-ES" dirty="0">
              <a:latin typeface="Calibri" panose="020F0502020204030204" pitchFamily="34" charset="0"/>
            </a:endParaRPr>
          </a:p>
          <a:p>
            <a:pPr algn="l"/>
            <a:r>
              <a:rPr lang="es-CO" sz="1800" b="1" i="0" u="none" strike="noStrike" baseline="0" dirty="0">
                <a:latin typeface="Calibri-Bold"/>
              </a:rPr>
              <a:t>Indicador:</a:t>
            </a:r>
          </a:p>
          <a:p>
            <a:pPr algn="l"/>
            <a:r>
              <a:rPr lang="es-ES" sz="1800" b="0" i="0" u="none" strike="noStrike" baseline="0" dirty="0">
                <a:latin typeface="Calibri" panose="020F0502020204030204" pitchFamily="34" charset="0"/>
              </a:rPr>
              <a:t>Construcción e implementación participativa de un Ecosistema que garantice la Planeación Participativa vinculante y legítima de los diferentes actores del desarrollo.</a:t>
            </a:r>
          </a:p>
          <a:p>
            <a:pPr algn="l"/>
            <a:endParaRPr lang="es-CO" sz="1800" b="1" i="0" u="none" strike="noStrike" baseline="0" dirty="0">
              <a:latin typeface="Calibri-Bold"/>
            </a:endParaRPr>
          </a:p>
          <a:p>
            <a:pPr algn="l"/>
            <a:r>
              <a:rPr lang="es-CO" sz="1800" b="1" i="0" u="none" strike="noStrike" baseline="0" dirty="0">
                <a:latin typeface="Calibri-Bold"/>
              </a:rPr>
              <a:t>Meta:</a:t>
            </a:r>
          </a:p>
          <a:p>
            <a:pPr algn="l"/>
            <a:r>
              <a:rPr lang="es-ES" sz="1800" b="0" i="0" u="none" strike="noStrike" baseline="0" dirty="0">
                <a:latin typeface="Calibri" panose="020F0502020204030204" pitchFamily="34" charset="0"/>
              </a:rPr>
              <a:t>Al finalizar el período de gobierno se ha conformado y puesto en marcha un ECOSISTEMA legal, institucional, funcional, operativo, garante y financiado para la PLANEACION PARTICIPATIVA, el cual permite durante todo el ciclo de las políticas y presupuestos públicos, la legitimidad, la incidencia, el diálogo político y el </a:t>
            </a:r>
          </a:p>
          <a:p>
            <a:pPr algn="l"/>
            <a:r>
              <a:rPr lang="es-ES" sz="1800" b="0" i="0" u="none" strike="noStrike" baseline="0" dirty="0">
                <a:latin typeface="Calibri" panose="020F0502020204030204" pitchFamily="34" charset="0"/>
              </a:rPr>
              <a:t>monitoreo y control social de los diferentes actores del </a:t>
            </a:r>
            <a:r>
              <a:rPr lang="es-CO" sz="1800" b="0" i="0" u="none" strike="noStrike" baseline="0" dirty="0">
                <a:latin typeface="Calibri" panose="020F0502020204030204" pitchFamily="34" charset="0"/>
              </a:rPr>
              <a:t>desarrollo.</a:t>
            </a:r>
            <a:endParaRPr lang="es-CO" dirty="0"/>
          </a:p>
        </p:txBody>
      </p:sp>
    </p:spTree>
    <p:extLst>
      <p:ext uri="{BB962C8B-B14F-4D97-AF65-F5344CB8AC3E}">
        <p14:creationId xmlns:p14="http://schemas.microsoft.com/office/powerpoint/2010/main" val="3179007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D1622-4629-47F9-B338-216A5B4261BE}"/>
              </a:ext>
            </a:extLst>
          </p:cNvPr>
          <p:cNvSpPr>
            <a:spLocks noGrp="1"/>
          </p:cNvSpPr>
          <p:nvPr>
            <p:ph type="title"/>
          </p:nvPr>
        </p:nvSpPr>
        <p:spPr>
          <a:xfrm>
            <a:off x="362337" y="344598"/>
            <a:ext cx="11913638" cy="1502863"/>
          </a:xfrm>
        </p:spPr>
        <p:txBody>
          <a:bodyPr/>
          <a:lstStyle/>
          <a:p>
            <a:r>
              <a:rPr lang="es-ES" sz="3600" dirty="0">
                <a:latin typeface="Montserrat" panose="02000505000000020004" pitchFamily="2" charset="0"/>
              </a:rPr>
              <a:t>Capítulo 4. Recomendaciones al Plan Nacional de </a:t>
            </a:r>
            <a:r>
              <a:rPr lang="es-ES" sz="3200" dirty="0">
                <a:latin typeface="Montserrat" panose="02000505000000020004" pitchFamily="2" charset="0"/>
              </a:rPr>
              <a:t>Desarrollo</a:t>
            </a:r>
            <a:r>
              <a:rPr lang="es-ES" sz="3600" dirty="0">
                <a:latin typeface="Montserrat" panose="02000505000000020004" pitchFamily="2" charset="0"/>
              </a:rPr>
              <a:t> por sectores</a:t>
            </a:r>
            <a:endParaRPr lang="es-CO" sz="3600" dirty="0">
              <a:latin typeface="Montserrat" panose="02000505000000020004" pitchFamily="2" charset="0"/>
            </a:endParaRPr>
          </a:p>
        </p:txBody>
      </p:sp>
      <p:sp>
        <p:nvSpPr>
          <p:cNvPr id="4" name="CuadroTexto 3">
            <a:extLst>
              <a:ext uri="{FF2B5EF4-FFF2-40B4-BE49-F238E27FC236}">
                <a16:creationId xmlns:a16="http://schemas.microsoft.com/office/drawing/2014/main" id="{C0C5E7E2-8DB9-FD4B-6153-3380DFF71709}"/>
              </a:ext>
            </a:extLst>
          </p:cNvPr>
          <p:cNvSpPr txBox="1"/>
          <p:nvPr/>
        </p:nvSpPr>
        <p:spPr>
          <a:xfrm>
            <a:off x="701739" y="1318022"/>
            <a:ext cx="10788521" cy="5478423"/>
          </a:xfrm>
          <a:prstGeom prst="rect">
            <a:avLst/>
          </a:prstGeom>
          <a:noFill/>
        </p:spPr>
        <p:txBody>
          <a:bodyPr wrap="square">
            <a:spAutoFit/>
          </a:bodyPr>
          <a:lstStyle/>
          <a:p>
            <a:pPr marL="285750" indent="-285750" algn="l">
              <a:buFont typeface="Arial" panose="020B0604020202020204" pitchFamily="34" charset="0"/>
              <a:buChar char="•"/>
            </a:pPr>
            <a:r>
              <a:rPr lang="es-ES" sz="1400" b="0" i="0" u="none" strike="noStrike" baseline="0" dirty="0">
                <a:latin typeface="Calibri" panose="020F0502020204030204" pitchFamily="34" charset="0"/>
              </a:rPr>
              <a:t>Descentralización y sector rural </a:t>
            </a:r>
          </a:p>
          <a:p>
            <a:pPr marL="742950" lvl="1" indent="-285750">
              <a:buFont typeface="Arial" panose="020B0604020202020204" pitchFamily="34" charset="0"/>
              <a:buChar char="•"/>
            </a:pPr>
            <a:r>
              <a:rPr lang="es-CO" sz="1400" dirty="0">
                <a:effectLst/>
                <a:latin typeface="Calibri" panose="020F0502020204030204" pitchFamily="34" charset="0"/>
              </a:rPr>
              <a:t>un plan de infraestructura vial a todo nivel para hacer de nuestro campo, un sector competitivo </a:t>
            </a:r>
            <a:endParaRPr lang="es-CO" sz="1400" dirty="0"/>
          </a:p>
          <a:p>
            <a:pPr marL="742950" lvl="1" indent="-285750">
              <a:buFont typeface="Arial" panose="020B0604020202020204" pitchFamily="34" charset="0"/>
              <a:buChar char="•"/>
            </a:pPr>
            <a:r>
              <a:rPr lang="es-CO" sz="1400" dirty="0">
                <a:effectLst/>
                <a:latin typeface="Calibri" panose="020F0502020204030204" pitchFamily="34" charset="0"/>
              </a:rPr>
              <a:t>la importancia de la </a:t>
            </a:r>
            <a:r>
              <a:rPr lang="es-CO" sz="1400" dirty="0" err="1">
                <a:effectLst/>
                <a:latin typeface="Calibri" panose="020F0502020204030204" pitchFamily="34" charset="0"/>
              </a:rPr>
              <a:t>descentralización</a:t>
            </a:r>
            <a:r>
              <a:rPr lang="es-CO" sz="1400" dirty="0">
                <a:effectLst/>
                <a:latin typeface="Calibri" panose="020F0502020204030204" pitchFamily="34" charset="0"/>
              </a:rPr>
              <a:t> frente a la toma de decisiones </a:t>
            </a:r>
            <a:r>
              <a:rPr lang="es-CO" sz="1400" dirty="0" err="1">
                <a:effectLst/>
                <a:latin typeface="Calibri" panose="020F0502020204030204" pitchFamily="34" charset="0"/>
              </a:rPr>
              <a:t>públicas</a:t>
            </a:r>
            <a:r>
              <a:rPr lang="es-CO" sz="1400" dirty="0">
                <a:effectLst/>
                <a:latin typeface="Calibri" panose="020F0502020204030204" pitchFamily="34" charset="0"/>
              </a:rPr>
              <a:t> que afecten el sector agropecuario del </a:t>
            </a:r>
            <a:r>
              <a:rPr lang="es-CO" sz="1400" dirty="0" err="1">
                <a:effectLst/>
                <a:latin typeface="Calibri" panose="020F0502020204030204" pitchFamily="34" charset="0"/>
              </a:rPr>
              <a:t>país</a:t>
            </a:r>
            <a:r>
              <a:rPr lang="es-CO" sz="1400" dirty="0">
                <a:effectLst/>
                <a:latin typeface="Calibri" panose="020F0502020204030204" pitchFamily="34" charset="0"/>
              </a:rPr>
              <a:t> </a:t>
            </a:r>
            <a:endParaRPr lang="es-ES" sz="1400" b="0" i="0" u="none" strike="noStrike" baseline="0" dirty="0">
              <a:latin typeface="Calibri" panose="020F0502020204030204" pitchFamily="34" charset="0"/>
            </a:endParaRPr>
          </a:p>
          <a:p>
            <a:pPr marL="285750" indent="-285750" algn="l">
              <a:buFont typeface="Arial" panose="020B0604020202020204" pitchFamily="34" charset="0"/>
              <a:buChar char="•"/>
            </a:pPr>
            <a:r>
              <a:rPr lang="es-ES" sz="1400" b="0" i="0" u="none" strike="noStrike" baseline="0" dirty="0">
                <a:latin typeface="Calibri" panose="020F0502020204030204" pitchFamily="34" charset="0"/>
              </a:rPr>
              <a:t>Educación, ciencia, tecnología e innovación </a:t>
            </a:r>
          </a:p>
          <a:p>
            <a:pPr marL="742950" lvl="1" indent="-285750">
              <a:buFont typeface="Arial" panose="020B0604020202020204" pitchFamily="34" charset="0"/>
              <a:buChar char="•"/>
            </a:pPr>
            <a:r>
              <a:rPr lang="es-CO" sz="1400" dirty="0">
                <a:effectLst/>
                <a:latin typeface="Calibri" panose="020F0502020204030204" pitchFamily="34" charset="0"/>
              </a:rPr>
              <a:t>Se deben articular las estrategias del sector privado y </a:t>
            </a:r>
            <a:r>
              <a:rPr lang="es-CO" sz="1400" dirty="0" err="1">
                <a:effectLst/>
                <a:latin typeface="Calibri" panose="020F0502020204030204" pitchFamily="34" charset="0"/>
              </a:rPr>
              <a:t>público</a:t>
            </a:r>
            <a:r>
              <a:rPr lang="es-CO" sz="1400" dirty="0">
                <a:effectLst/>
                <a:latin typeface="Calibri" panose="020F0502020204030204" pitchFamily="34" charset="0"/>
              </a:rPr>
              <a:t> </a:t>
            </a:r>
          </a:p>
          <a:p>
            <a:pPr marL="742950" lvl="1" indent="-285750">
              <a:buFont typeface="Arial" panose="020B0604020202020204" pitchFamily="34" charset="0"/>
              <a:buChar char="•"/>
            </a:pPr>
            <a:r>
              <a:rPr lang="es-CO" sz="1400" dirty="0">
                <a:latin typeface="Calibri" panose="020F0502020204030204" pitchFamily="34" charset="0"/>
              </a:rPr>
              <a:t>La </a:t>
            </a:r>
            <a:r>
              <a:rPr lang="es-CO" sz="1400" dirty="0" err="1">
                <a:latin typeface="Calibri" panose="020F0502020204030204" pitchFamily="34" charset="0"/>
              </a:rPr>
              <a:t>inversión</a:t>
            </a:r>
            <a:r>
              <a:rPr lang="es-CO" sz="1400" dirty="0">
                <a:latin typeface="Calibri" panose="020F0502020204030204" pitchFamily="34" charset="0"/>
              </a:rPr>
              <a:t> en proyectos de ciencias debe ser mayor </a:t>
            </a:r>
          </a:p>
          <a:p>
            <a:pPr marL="742950" lvl="1" indent="-285750">
              <a:buFont typeface="Arial" panose="020B0604020202020204" pitchFamily="34" charset="0"/>
              <a:buChar char="•"/>
            </a:pPr>
            <a:r>
              <a:rPr lang="es-CO" sz="1400" dirty="0">
                <a:latin typeface="Calibri" panose="020F0502020204030204" pitchFamily="34" charset="0"/>
              </a:rPr>
              <a:t>Ampliar la </a:t>
            </a:r>
            <a:r>
              <a:rPr lang="es-CO" sz="1400" dirty="0" err="1">
                <a:latin typeface="Calibri" panose="020F0502020204030204" pitchFamily="34" charset="0"/>
              </a:rPr>
              <a:t>educación</a:t>
            </a:r>
            <a:r>
              <a:rPr lang="es-CO" sz="1400" dirty="0">
                <a:latin typeface="Calibri" panose="020F0502020204030204" pitchFamily="34" charset="0"/>
              </a:rPr>
              <a:t> integral antes </a:t>
            </a:r>
            <a:r>
              <a:rPr lang="es-CO" sz="1400" dirty="0">
                <a:effectLst/>
                <a:latin typeface="Calibri" panose="020F0502020204030204" pitchFamily="34" charset="0"/>
              </a:rPr>
              <a:t>de los 6 </a:t>
            </a:r>
            <a:r>
              <a:rPr lang="es-CO" sz="1400" dirty="0" err="1">
                <a:effectLst/>
                <a:latin typeface="Calibri" panose="020F0502020204030204" pitchFamily="34" charset="0"/>
              </a:rPr>
              <a:t>años</a:t>
            </a:r>
            <a:endParaRPr lang="es-CO" sz="1400" dirty="0">
              <a:latin typeface="Calibri" panose="020F0502020204030204" pitchFamily="34" charset="0"/>
            </a:endParaRPr>
          </a:p>
          <a:p>
            <a:pPr marL="742950" lvl="1" indent="-285750">
              <a:buFont typeface="Arial" panose="020B0604020202020204" pitchFamily="34" charset="0"/>
              <a:buChar char="•"/>
            </a:pPr>
            <a:r>
              <a:rPr lang="es-CO" sz="1400" dirty="0">
                <a:effectLst/>
                <a:latin typeface="Calibri" panose="020F0502020204030204" pitchFamily="34" charset="0"/>
              </a:rPr>
              <a:t>La cantidad y la calidad no son muy compatibles, debe hacerse un estudio pertinente de los estragos que genera en la calidad educativa el amplio </a:t>
            </a:r>
            <a:r>
              <a:rPr lang="es-CO" sz="1400" dirty="0" err="1">
                <a:effectLst/>
                <a:latin typeface="Calibri" panose="020F0502020204030204" pitchFamily="34" charset="0"/>
              </a:rPr>
              <a:t>número</a:t>
            </a:r>
            <a:r>
              <a:rPr lang="es-CO" sz="1400" dirty="0">
                <a:effectLst/>
                <a:latin typeface="Calibri" panose="020F0502020204030204" pitchFamily="34" charset="0"/>
              </a:rPr>
              <a:t> de alumnos por aula de clase</a:t>
            </a:r>
            <a:endParaRPr lang="es-ES" sz="1400" b="0" i="0" u="none" strike="noStrike" baseline="0" dirty="0">
              <a:latin typeface="Calibri" panose="020F0502020204030204" pitchFamily="34" charset="0"/>
            </a:endParaRPr>
          </a:p>
          <a:p>
            <a:pPr marL="285750" indent="-285750" algn="l">
              <a:buFont typeface="Arial" panose="020B0604020202020204" pitchFamily="34" charset="0"/>
              <a:buChar char="•"/>
            </a:pPr>
            <a:r>
              <a:rPr lang="es-CO" sz="1400" b="0" i="0" u="none" strike="noStrike" baseline="0" dirty="0">
                <a:latin typeface="Calibri" panose="020F0502020204030204" pitchFamily="34" charset="0"/>
              </a:rPr>
              <a:t>Sector cultural </a:t>
            </a:r>
          </a:p>
          <a:p>
            <a:pPr marL="742950" lvl="1" indent="-285750">
              <a:buFont typeface="Arial" panose="020B0604020202020204" pitchFamily="34" charset="0"/>
              <a:buChar char="•"/>
            </a:pPr>
            <a:r>
              <a:rPr lang="es-CO" sz="1400" dirty="0">
                <a:latin typeface="Calibri" panose="020F0502020204030204" pitchFamily="34" charset="0"/>
              </a:rPr>
              <a:t>se requiere un plan </a:t>
            </a:r>
            <a:r>
              <a:rPr lang="es-CO" sz="1400" dirty="0" err="1">
                <a:latin typeface="Calibri" panose="020F0502020204030204" pitchFamily="34" charset="0"/>
              </a:rPr>
              <a:t>estratégico</a:t>
            </a:r>
            <a:r>
              <a:rPr lang="es-CO" sz="1400" dirty="0">
                <a:latin typeface="Calibri" panose="020F0502020204030204" pitchFamily="34" charset="0"/>
              </a:rPr>
              <a:t> regional que recoja los planes departamentales de fomento de las culturas, las artes y el patrimonio</a:t>
            </a:r>
            <a:endParaRPr lang="es-CO" sz="1400" b="0" i="0" u="none" strike="noStrike" baseline="0" dirty="0">
              <a:latin typeface="Calibri" panose="020F0502020204030204" pitchFamily="34" charset="0"/>
            </a:endParaRPr>
          </a:p>
          <a:p>
            <a:pPr marL="285750" indent="-285750" algn="l">
              <a:buFont typeface="Arial" panose="020B0604020202020204" pitchFamily="34" charset="0"/>
              <a:buChar char="•"/>
            </a:pPr>
            <a:r>
              <a:rPr lang="es-CO" sz="1400" b="0" i="0" u="none" strike="noStrike" baseline="0" dirty="0">
                <a:latin typeface="Calibri" panose="020F0502020204030204" pitchFamily="34" charset="0"/>
              </a:rPr>
              <a:t>Sector Económico </a:t>
            </a:r>
          </a:p>
          <a:p>
            <a:pPr marL="742950" lvl="1" indent="-285750">
              <a:buFont typeface="Arial" panose="020B0604020202020204" pitchFamily="34" charset="0"/>
              <a:buChar char="•"/>
            </a:pPr>
            <a:r>
              <a:rPr lang="es-CO" sz="1400" dirty="0">
                <a:latin typeface="Calibri" panose="020F0502020204030204" pitchFamily="34" charset="0"/>
              </a:rPr>
              <a:t>tren de </a:t>
            </a:r>
            <a:r>
              <a:rPr lang="es-CO" sz="1400" dirty="0" err="1">
                <a:latin typeface="Calibri" panose="020F0502020204030204" pitchFamily="34" charset="0"/>
              </a:rPr>
              <a:t>cercanías</a:t>
            </a:r>
            <a:r>
              <a:rPr lang="es-CO" sz="1400" dirty="0">
                <a:latin typeface="Calibri" panose="020F0502020204030204" pitchFamily="34" charset="0"/>
              </a:rPr>
              <a:t> que permita unir La Guajira desde sus zonas </a:t>
            </a:r>
            <a:r>
              <a:rPr lang="es-CO" sz="1400" dirty="0" err="1">
                <a:latin typeface="Calibri" panose="020F0502020204030204" pitchFamily="34" charset="0"/>
              </a:rPr>
              <a:t>más</a:t>
            </a:r>
            <a:r>
              <a:rPr lang="es-CO" sz="1400" dirty="0">
                <a:latin typeface="Calibri" panose="020F0502020204030204" pitchFamily="34" charset="0"/>
              </a:rPr>
              <a:t> al norte hasta la zona del </a:t>
            </a:r>
            <a:r>
              <a:rPr lang="es-CO" sz="1400" dirty="0" err="1">
                <a:latin typeface="Calibri" panose="020F0502020204030204" pitchFamily="34" charset="0"/>
              </a:rPr>
              <a:t>Uraba</a:t>
            </a:r>
            <a:r>
              <a:rPr lang="es-CO" sz="1400" dirty="0">
                <a:latin typeface="Calibri" panose="020F0502020204030204" pitchFamily="34" charset="0"/>
              </a:rPr>
              <a:t>́ en </a:t>
            </a:r>
            <a:r>
              <a:rPr lang="es-CO" sz="1400" dirty="0" err="1">
                <a:latin typeface="Calibri" panose="020F0502020204030204" pitchFamily="34" charset="0"/>
              </a:rPr>
              <a:t>Necocli</a:t>
            </a:r>
            <a:r>
              <a:rPr lang="es-CO" sz="1400" dirty="0">
                <a:latin typeface="Calibri" panose="020F0502020204030204" pitchFamily="34" charset="0"/>
              </a:rPr>
              <a:t>́ </a:t>
            </a:r>
          </a:p>
          <a:p>
            <a:pPr marL="742950" lvl="1" indent="-285750">
              <a:buFont typeface="Arial" panose="020B0604020202020204" pitchFamily="34" charset="0"/>
              <a:buChar char="•"/>
            </a:pPr>
            <a:r>
              <a:rPr lang="es-CO" sz="1400" dirty="0">
                <a:latin typeface="Calibri" panose="020F0502020204030204" pitchFamily="34" charset="0"/>
              </a:rPr>
              <a:t>se recomienda una </a:t>
            </a:r>
            <a:r>
              <a:rPr lang="es-CO" sz="1400" dirty="0" err="1">
                <a:latin typeface="Calibri" panose="020F0502020204030204" pitchFamily="34" charset="0"/>
              </a:rPr>
              <a:t>política</a:t>
            </a:r>
            <a:r>
              <a:rPr lang="es-CO" sz="1400" dirty="0">
                <a:latin typeface="Calibri" panose="020F0502020204030204" pitchFamily="34" charset="0"/>
              </a:rPr>
              <a:t> </a:t>
            </a:r>
            <a:r>
              <a:rPr lang="es-CO" sz="1400" dirty="0" err="1">
                <a:latin typeface="Calibri" panose="020F0502020204030204" pitchFamily="34" charset="0"/>
              </a:rPr>
              <a:t>pública</a:t>
            </a:r>
            <a:r>
              <a:rPr lang="es-CO" sz="1400" dirty="0">
                <a:latin typeface="Calibri" panose="020F0502020204030204" pitchFamily="34" charset="0"/>
              </a:rPr>
              <a:t> de </a:t>
            </a:r>
            <a:r>
              <a:rPr lang="es-CO" sz="1400" dirty="0" err="1">
                <a:latin typeface="Calibri" panose="020F0502020204030204" pitchFamily="34" charset="0"/>
              </a:rPr>
              <a:t>implementación</a:t>
            </a:r>
            <a:r>
              <a:rPr lang="es-CO" sz="1400" dirty="0">
                <a:latin typeface="Calibri" panose="020F0502020204030204" pitchFamily="34" charset="0"/>
              </a:rPr>
              <a:t> y </a:t>
            </a:r>
            <a:r>
              <a:rPr lang="es-CO" sz="1400" dirty="0" err="1">
                <a:latin typeface="Calibri" panose="020F0502020204030204" pitchFamily="34" charset="0"/>
              </a:rPr>
              <a:t>construcción</a:t>
            </a:r>
            <a:r>
              <a:rPr lang="es-CO" sz="1400" dirty="0">
                <a:latin typeface="Calibri" panose="020F0502020204030204" pitchFamily="34" charset="0"/>
              </a:rPr>
              <a:t> de infraestructura que haga al </a:t>
            </a:r>
            <a:r>
              <a:rPr lang="es-CO" sz="1400" dirty="0" err="1">
                <a:latin typeface="Calibri" panose="020F0502020204030204" pitchFamily="34" charset="0"/>
              </a:rPr>
              <a:t>Pacífico</a:t>
            </a:r>
            <a:r>
              <a:rPr lang="es-CO" sz="1400" dirty="0">
                <a:latin typeface="Calibri" panose="020F0502020204030204" pitchFamily="34" charset="0"/>
              </a:rPr>
              <a:t> </a:t>
            </a:r>
            <a:r>
              <a:rPr lang="es-CO" sz="1400" dirty="0" err="1">
                <a:latin typeface="Calibri" panose="020F0502020204030204" pitchFamily="34" charset="0"/>
              </a:rPr>
              <a:t>más</a:t>
            </a:r>
            <a:r>
              <a:rPr lang="es-CO" sz="1400" dirty="0">
                <a:latin typeface="Calibri" panose="020F0502020204030204" pitchFamily="34" charset="0"/>
              </a:rPr>
              <a:t> competitivo </a:t>
            </a:r>
            <a:endParaRPr lang="es-CO" sz="1400" b="0" i="0" u="none" strike="noStrike" baseline="0" dirty="0">
              <a:latin typeface="Calibri" panose="020F0502020204030204" pitchFamily="34" charset="0"/>
            </a:endParaRPr>
          </a:p>
          <a:p>
            <a:pPr marL="285750" indent="-285750" algn="l">
              <a:buFont typeface="Arial" panose="020B0604020202020204" pitchFamily="34" charset="0"/>
              <a:buChar char="•"/>
            </a:pPr>
            <a:r>
              <a:rPr lang="es-ES" sz="1400" b="0" i="0" u="none" strike="noStrike" baseline="0" dirty="0">
                <a:latin typeface="Calibri" panose="020F0502020204030204" pitchFamily="34" charset="0"/>
              </a:rPr>
              <a:t>Sector Mujeres y equidad de género </a:t>
            </a:r>
          </a:p>
          <a:p>
            <a:pPr marL="742950" lvl="1" indent="-285750">
              <a:buFont typeface="Arial" panose="020B0604020202020204" pitchFamily="34" charset="0"/>
              <a:buChar char="•"/>
            </a:pPr>
            <a:r>
              <a:rPr lang="es-CO" sz="1400" dirty="0">
                <a:latin typeface="Calibri" panose="020F0502020204030204" pitchFamily="34" charset="0"/>
              </a:rPr>
              <a:t>posicionar las agendas de </a:t>
            </a:r>
            <a:r>
              <a:rPr lang="es-CO" sz="1400" dirty="0" err="1">
                <a:latin typeface="Calibri" panose="020F0502020204030204" pitchFamily="34" charset="0"/>
              </a:rPr>
              <a:t>género</a:t>
            </a:r>
            <a:r>
              <a:rPr lang="es-CO" sz="1400" dirty="0">
                <a:latin typeface="Calibri" panose="020F0502020204030204" pitchFamily="34" charset="0"/>
              </a:rPr>
              <a:t> en todo el territorio nacional que incluya los ejes </a:t>
            </a:r>
            <a:r>
              <a:rPr lang="es-CO" sz="1400" dirty="0" err="1">
                <a:latin typeface="Calibri" panose="020F0502020204030204" pitchFamily="34" charset="0"/>
              </a:rPr>
              <a:t>temáticos</a:t>
            </a:r>
            <a:r>
              <a:rPr lang="es-CO" sz="1400" dirty="0">
                <a:latin typeface="Calibri" panose="020F0502020204030204" pitchFamily="34" charset="0"/>
              </a:rPr>
              <a:t> del CONPES 4080 de abril 18 de 2022 </a:t>
            </a:r>
            <a:endParaRPr lang="es-ES" sz="1400" b="0" i="0" u="none" strike="noStrike" baseline="0" dirty="0">
              <a:latin typeface="Calibri" panose="020F0502020204030204" pitchFamily="34" charset="0"/>
            </a:endParaRPr>
          </a:p>
          <a:p>
            <a:pPr marL="285750" indent="-285750" algn="l">
              <a:buFont typeface="Arial" panose="020B0604020202020204" pitchFamily="34" charset="0"/>
              <a:buChar char="•"/>
            </a:pPr>
            <a:r>
              <a:rPr lang="es-CO" sz="1400" b="0" i="0" u="none" strike="noStrike" baseline="0" dirty="0">
                <a:latin typeface="Calibri" panose="020F0502020204030204" pitchFamily="34" charset="0"/>
              </a:rPr>
              <a:t>Sector Ecológico </a:t>
            </a:r>
          </a:p>
          <a:p>
            <a:pPr marL="742950" lvl="1" indent="-285750">
              <a:buFont typeface="Arial" panose="020B0604020202020204" pitchFamily="34" charset="0"/>
              <a:buChar char="•"/>
            </a:pPr>
            <a:r>
              <a:rPr lang="es-CO" sz="1400" dirty="0">
                <a:latin typeface="Calibri" panose="020F0502020204030204" pitchFamily="34" charset="0"/>
              </a:rPr>
              <a:t>Articulación de los POMCAS con el ordenamiento territorial</a:t>
            </a:r>
          </a:p>
          <a:p>
            <a:pPr marL="742950" lvl="1" indent="-285750">
              <a:buFont typeface="Arial" panose="020B0604020202020204" pitchFamily="34" charset="0"/>
              <a:buChar char="•"/>
            </a:pPr>
            <a:r>
              <a:rPr lang="es-CO" sz="1400" dirty="0" err="1">
                <a:latin typeface="Calibri" panose="020F0502020204030204" pitchFamily="34" charset="0"/>
              </a:rPr>
              <a:t>Actualización</a:t>
            </a:r>
            <a:r>
              <a:rPr lang="es-CO" sz="1400" dirty="0">
                <a:latin typeface="Calibri" panose="020F0502020204030204" pitchFamily="34" charset="0"/>
              </a:rPr>
              <a:t> de  los Planes de </a:t>
            </a:r>
            <a:r>
              <a:rPr lang="es-CO" sz="1400" dirty="0" err="1">
                <a:latin typeface="Calibri" panose="020F0502020204030204" pitchFamily="34" charset="0"/>
              </a:rPr>
              <a:t>gestión</a:t>
            </a:r>
            <a:r>
              <a:rPr lang="es-CO" sz="1400" dirty="0">
                <a:latin typeface="Calibri" panose="020F0502020204030204" pitchFamily="34" charset="0"/>
              </a:rPr>
              <a:t> integral de residuos </a:t>
            </a:r>
            <a:r>
              <a:rPr lang="es-CO" sz="1400" dirty="0" err="1">
                <a:latin typeface="Calibri" panose="020F0502020204030204" pitchFamily="34" charset="0"/>
              </a:rPr>
              <a:t>sólidos</a:t>
            </a:r>
            <a:r>
              <a:rPr lang="es-CO" sz="1400" dirty="0">
                <a:latin typeface="Calibri" panose="020F0502020204030204" pitchFamily="34" charset="0"/>
              </a:rPr>
              <a:t> </a:t>
            </a:r>
          </a:p>
          <a:p>
            <a:pPr marL="285750" indent="-285750" algn="l">
              <a:buFont typeface="Arial" panose="020B0604020202020204" pitchFamily="34" charset="0"/>
              <a:buChar char="•"/>
            </a:pPr>
            <a:r>
              <a:rPr lang="es-CO" sz="1400" b="0" i="0" u="none" strike="noStrike" baseline="0" dirty="0">
                <a:latin typeface="Calibri" panose="020F0502020204030204" pitchFamily="34" charset="0"/>
              </a:rPr>
              <a:t>Sector social </a:t>
            </a:r>
          </a:p>
          <a:p>
            <a:pPr marL="742950" lvl="1" indent="-285750">
              <a:buFont typeface="Arial" panose="020B0604020202020204" pitchFamily="34" charset="0"/>
              <a:buChar char="•"/>
            </a:pPr>
            <a:r>
              <a:rPr lang="es-CO" sz="1400" dirty="0">
                <a:latin typeface="Calibri" panose="020F0502020204030204" pitchFamily="34" charset="0"/>
              </a:rPr>
              <a:t>una </a:t>
            </a:r>
            <a:r>
              <a:rPr lang="es-CO" sz="1400" dirty="0" err="1">
                <a:latin typeface="Calibri" panose="020F0502020204030204" pitchFamily="34" charset="0"/>
              </a:rPr>
              <a:t>política</a:t>
            </a:r>
            <a:r>
              <a:rPr lang="es-CO" sz="1400" dirty="0">
                <a:latin typeface="Calibri" panose="020F0502020204030204" pitchFamily="34" charset="0"/>
              </a:rPr>
              <a:t> </a:t>
            </a:r>
            <a:r>
              <a:rPr lang="es-CO" sz="1400" dirty="0" err="1">
                <a:latin typeface="Calibri" panose="020F0502020204030204" pitchFamily="34" charset="0"/>
              </a:rPr>
              <a:t>pública</a:t>
            </a:r>
            <a:r>
              <a:rPr lang="es-CO" sz="1400" dirty="0">
                <a:latin typeface="Calibri" panose="020F0502020204030204" pitchFamily="34" charset="0"/>
              </a:rPr>
              <a:t> para la </a:t>
            </a:r>
            <a:r>
              <a:rPr lang="es-CO" sz="1400" dirty="0" err="1">
                <a:latin typeface="Calibri" panose="020F0502020204030204" pitchFamily="34" charset="0"/>
              </a:rPr>
              <a:t>promoción</a:t>
            </a:r>
            <a:r>
              <a:rPr lang="es-CO" sz="1400" dirty="0">
                <a:latin typeface="Calibri" panose="020F0502020204030204" pitchFamily="34" charset="0"/>
              </a:rPr>
              <a:t> y fortalecimiento de las Organizaciones de la Sociedad Civil</a:t>
            </a:r>
          </a:p>
          <a:p>
            <a:pPr marL="742950" lvl="1" indent="-285750">
              <a:buFont typeface="Arial" panose="020B0604020202020204" pitchFamily="34" charset="0"/>
              <a:buChar char="•"/>
            </a:pPr>
            <a:r>
              <a:rPr lang="es-CO" sz="1400" dirty="0">
                <a:latin typeface="Calibri" panose="020F0502020204030204" pitchFamily="34" charset="0"/>
              </a:rPr>
              <a:t>Realizar una </a:t>
            </a:r>
            <a:r>
              <a:rPr lang="es-CO" sz="1400" dirty="0" err="1">
                <a:latin typeface="Calibri" panose="020F0502020204030204" pitchFamily="34" charset="0"/>
              </a:rPr>
              <a:t>revisión</a:t>
            </a:r>
            <a:r>
              <a:rPr lang="es-CO" sz="1400" dirty="0">
                <a:latin typeface="Calibri" panose="020F0502020204030204" pitchFamily="34" charset="0"/>
              </a:rPr>
              <a:t> de la </a:t>
            </a:r>
            <a:r>
              <a:rPr lang="es-CO" sz="1400" dirty="0" err="1">
                <a:latin typeface="Calibri" panose="020F0502020204030204" pitchFamily="34" charset="0"/>
              </a:rPr>
              <a:t>legislación</a:t>
            </a:r>
            <a:r>
              <a:rPr lang="es-CO" sz="1400" dirty="0">
                <a:latin typeface="Calibri" panose="020F0502020204030204" pitchFamily="34" charset="0"/>
              </a:rPr>
              <a:t> y la institucionalidad relacionada con las organizaciones solidarias </a:t>
            </a:r>
            <a:endParaRPr lang="es-CO" sz="1400" b="0" i="0" u="none" strike="noStrike" baseline="0" dirty="0">
              <a:latin typeface="Calibri" panose="020F0502020204030204" pitchFamily="34" charset="0"/>
            </a:endParaRPr>
          </a:p>
          <a:p>
            <a:pPr marL="285750" indent="-285750" algn="l">
              <a:buFont typeface="Arial" panose="020B0604020202020204" pitchFamily="34" charset="0"/>
              <a:buChar char="•"/>
            </a:pPr>
            <a:r>
              <a:rPr lang="es-ES" sz="1400" b="0" i="0" u="none" strike="noStrike" baseline="0" dirty="0">
                <a:latin typeface="Calibri" panose="020F0502020204030204" pitchFamily="34" charset="0"/>
              </a:rPr>
              <a:t>Población Negra, Afrocolombiana, Raizal y Palenquera</a:t>
            </a:r>
          </a:p>
          <a:p>
            <a:pPr marL="742950" lvl="1" indent="-285750">
              <a:buFont typeface="Arial" panose="020B0604020202020204" pitchFamily="34" charset="0"/>
              <a:buChar char="•"/>
            </a:pPr>
            <a:r>
              <a:rPr lang="es-ES" sz="1400" b="0" i="0" u="none" strike="noStrike" baseline="0" dirty="0">
                <a:latin typeface="Calibri" panose="020F0502020204030204" pitchFamily="34" charset="0"/>
              </a:rPr>
              <a:t>La incorporación de un Capítulo de Acción Afirmativa para la población negra, afrocolombiana, raizal y palenquera en el PND.</a:t>
            </a:r>
          </a:p>
          <a:p>
            <a:pPr marL="742950" lvl="1" indent="-285750">
              <a:buFont typeface="Arial" panose="020B0604020202020204" pitchFamily="34" charset="0"/>
              <a:buChar char="•"/>
            </a:pPr>
            <a:endParaRPr lang="es-ES" sz="1400" b="0" i="0" u="none" strike="noStrike" baseline="0" dirty="0">
              <a:latin typeface="Calibri" panose="020F0502020204030204" pitchFamily="34" charset="0"/>
            </a:endParaRPr>
          </a:p>
        </p:txBody>
      </p:sp>
    </p:spTree>
    <p:extLst>
      <p:ext uri="{BB962C8B-B14F-4D97-AF65-F5344CB8AC3E}">
        <p14:creationId xmlns:p14="http://schemas.microsoft.com/office/powerpoint/2010/main" val="194015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D1622-4629-47F9-B338-216A5B4261BE}"/>
              </a:ext>
            </a:extLst>
          </p:cNvPr>
          <p:cNvSpPr>
            <a:spLocks noGrp="1"/>
          </p:cNvSpPr>
          <p:nvPr>
            <p:ph type="title"/>
          </p:nvPr>
        </p:nvSpPr>
        <p:spPr>
          <a:xfrm>
            <a:off x="353007" y="456566"/>
            <a:ext cx="11170298" cy="1502863"/>
          </a:xfrm>
        </p:spPr>
        <p:txBody>
          <a:bodyPr/>
          <a:lstStyle/>
          <a:p>
            <a:r>
              <a:rPr lang="es-ES" sz="4000" b="0" i="0" u="none" strike="noStrike" baseline="0" dirty="0">
                <a:latin typeface="Montserrat" panose="02000505000000020004" pitchFamily="2" charset="0"/>
              </a:rPr>
              <a:t>Capítulo 5. Recomendaciones regionales</a:t>
            </a:r>
            <a:br>
              <a:rPr lang="es-ES" sz="4000" b="0" i="0" u="none" strike="noStrike" baseline="0" dirty="0">
                <a:latin typeface="Montserrat" panose="02000505000000020004" pitchFamily="2" charset="0"/>
              </a:rPr>
            </a:br>
            <a:br>
              <a:rPr lang="es-ES" sz="4000" b="0" i="0" u="none" strike="noStrike" baseline="0" dirty="0">
                <a:latin typeface="Montserrat" panose="02000505000000020004" pitchFamily="2" charset="0"/>
              </a:rPr>
            </a:br>
            <a:endParaRPr lang="es-CO" sz="4000" dirty="0">
              <a:latin typeface="Montserrat" panose="02000505000000020004" pitchFamily="2" charset="0"/>
            </a:endParaRPr>
          </a:p>
        </p:txBody>
      </p:sp>
      <p:sp>
        <p:nvSpPr>
          <p:cNvPr id="11" name="CuadroTexto 10">
            <a:extLst>
              <a:ext uri="{FF2B5EF4-FFF2-40B4-BE49-F238E27FC236}">
                <a16:creationId xmlns:a16="http://schemas.microsoft.com/office/drawing/2014/main" id="{AF184661-2155-4351-4F63-FA22A3A95D4D}"/>
              </a:ext>
            </a:extLst>
          </p:cNvPr>
          <p:cNvSpPr txBox="1"/>
          <p:nvPr/>
        </p:nvSpPr>
        <p:spPr>
          <a:xfrm>
            <a:off x="5205705" y="1896392"/>
            <a:ext cx="3538245" cy="3888885"/>
          </a:xfrm>
          <a:prstGeom prst="rect">
            <a:avLst/>
          </a:prstGeom>
          <a:noFill/>
        </p:spPr>
        <p:txBody>
          <a:bodyPr wrap="square">
            <a:spAutoFit/>
          </a:bodyPr>
          <a:lstStyle/>
          <a:p>
            <a:pPr algn="ctr">
              <a:lnSpc>
                <a:spcPct val="200000"/>
              </a:lnSpc>
            </a:pPr>
            <a:r>
              <a:rPr lang="es-CO" sz="1800" b="0" i="0" u="none" strike="noStrike" baseline="0" dirty="0">
                <a:latin typeface="Montserrat" panose="02000505000000020004" pitchFamily="2" charset="0"/>
              </a:rPr>
              <a:t>Caribe</a:t>
            </a:r>
          </a:p>
          <a:p>
            <a:pPr algn="ctr">
              <a:lnSpc>
                <a:spcPct val="200000"/>
              </a:lnSpc>
            </a:pPr>
            <a:r>
              <a:rPr lang="es-CO" sz="1800" b="0" i="0" u="none" strike="noStrike" baseline="0" dirty="0">
                <a:latin typeface="Montserrat" panose="02000505000000020004" pitchFamily="2" charset="0"/>
              </a:rPr>
              <a:t>Pacífico</a:t>
            </a:r>
          </a:p>
          <a:p>
            <a:pPr algn="ctr">
              <a:lnSpc>
                <a:spcPct val="200000"/>
              </a:lnSpc>
            </a:pPr>
            <a:r>
              <a:rPr lang="es-ES" sz="1800" b="0" i="0" u="none" strike="noStrike" baseline="0" dirty="0">
                <a:latin typeface="Montserrat" panose="02000505000000020004" pitchFamily="2" charset="0"/>
              </a:rPr>
              <a:t>Eje Cafetero y Antioquia</a:t>
            </a:r>
          </a:p>
          <a:p>
            <a:pPr algn="ctr">
              <a:lnSpc>
                <a:spcPct val="200000"/>
              </a:lnSpc>
            </a:pPr>
            <a:r>
              <a:rPr lang="es-CO" sz="1800" b="0" i="0" u="none" strike="noStrike" baseline="0" dirty="0">
                <a:latin typeface="Montserrat" panose="02000505000000020004" pitchFamily="2" charset="0"/>
              </a:rPr>
              <a:t>Amazonía</a:t>
            </a:r>
          </a:p>
          <a:p>
            <a:pPr algn="ctr">
              <a:lnSpc>
                <a:spcPct val="200000"/>
              </a:lnSpc>
            </a:pPr>
            <a:r>
              <a:rPr lang="es-CO" sz="1800" b="0" i="0" u="none" strike="noStrike" baseline="0" dirty="0">
                <a:latin typeface="Montserrat" panose="02000505000000020004" pitchFamily="2" charset="0"/>
              </a:rPr>
              <a:t>Llanos y Orinoquía </a:t>
            </a:r>
          </a:p>
          <a:p>
            <a:pPr algn="ctr">
              <a:lnSpc>
                <a:spcPct val="200000"/>
              </a:lnSpc>
            </a:pPr>
            <a:r>
              <a:rPr lang="es-CO" sz="1800" b="0" i="0" u="none" strike="noStrike" baseline="0" dirty="0">
                <a:latin typeface="Montserrat" panose="02000505000000020004" pitchFamily="2" charset="0"/>
              </a:rPr>
              <a:t>Santanderes</a:t>
            </a:r>
          </a:p>
          <a:p>
            <a:pPr algn="ctr">
              <a:lnSpc>
                <a:spcPct val="200000"/>
              </a:lnSpc>
            </a:pPr>
            <a:r>
              <a:rPr lang="es-CO" sz="1800" b="0" i="0" u="none" strike="noStrike" baseline="0" dirty="0">
                <a:latin typeface="Montserrat" panose="02000505000000020004" pitchFamily="2" charset="0"/>
              </a:rPr>
              <a:t>Central</a:t>
            </a:r>
            <a:endParaRPr lang="es-CO" dirty="0">
              <a:latin typeface="Montserrat" panose="02000505000000020004" pitchFamily="2" charset="0"/>
            </a:endParaRPr>
          </a:p>
        </p:txBody>
      </p:sp>
      <p:graphicFrame>
        <p:nvGraphicFramePr>
          <p:cNvPr id="13" name="Diagrama 12">
            <a:extLst>
              <a:ext uri="{FF2B5EF4-FFF2-40B4-BE49-F238E27FC236}">
                <a16:creationId xmlns:a16="http://schemas.microsoft.com/office/drawing/2014/main" id="{75CF7781-47B4-0A8C-4AAB-B9C77E62C8BF}"/>
              </a:ext>
            </a:extLst>
          </p:cNvPr>
          <p:cNvGraphicFramePr/>
          <p:nvPr>
            <p:extLst>
              <p:ext uri="{D42A27DB-BD31-4B8C-83A1-F6EECF244321}">
                <p14:modId xmlns:p14="http://schemas.microsoft.com/office/powerpoint/2010/main" val="1189091692"/>
              </p:ext>
            </p:extLst>
          </p:nvPr>
        </p:nvGraphicFramePr>
        <p:xfrm>
          <a:off x="-645885" y="1268963"/>
          <a:ext cx="7457233" cy="4925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descr="Mapa&#10;&#10;Descripción generada automáticamente">
            <a:extLst>
              <a:ext uri="{FF2B5EF4-FFF2-40B4-BE49-F238E27FC236}">
                <a16:creationId xmlns:a16="http://schemas.microsoft.com/office/drawing/2014/main" id="{4D4EE184-BD13-3374-783F-A5BB5B2834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0351" y="1009649"/>
            <a:ext cx="3887589" cy="5219701"/>
          </a:xfrm>
          <a:prstGeom prst="rect">
            <a:avLst/>
          </a:prstGeom>
        </p:spPr>
      </p:pic>
    </p:spTree>
    <p:extLst>
      <p:ext uri="{BB962C8B-B14F-4D97-AF65-F5344CB8AC3E}">
        <p14:creationId xmlns:p14="http://schemas.microsoft.com/office/powerpoint/2010/main" val="154772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A7787-2C28-8395-FA95-DF3665877895}"/>
              </a:ext>
            </a:extLst>
          </p:cNvPr>
          <p:cNvSpPr>
            <a:spLocks noGrp="1"/>
          </p:cNvSpPr>
          <p:nvPr>
            <p:ph type="title"/>
          </p:nvPr>
        </p:nvSpPr>
        <p:spPr>
          <a:xfrm>
            <a:off x="252997" y="367633"/>
            <a:ext cx="9122546" cy="653777"/>
          </a:xfrm>
        </p:spPr>
        <p:txBody>
          <a:bodyPr/>
          <a:lstStyle/>
          <a:p>
            <a:r>
              <a:rPr lang="es-CO" dirty="0"/>
              <a:t>Región Caribe</a:t>
            </a:r>
          </a:p>
        </p:txBody>
      </p:sp>
      <p:graphicFrame>
        <p:nvGraphicFramePr>
          <p:cNvPr id="6" name="Tabla 5">
            <a:extLst>
              <a:ext uri="{FF2B5EF4-FFF2-40B4-BE49-F238E27FC236}">
                <a16:creationId xmlns:a16="http://schemas.microsoft.com/office/drawing/2014/main" id="{387CEE1F-7521-5859-82CB-A7CB98A9F18B}"/>
              </a:ext>
            </a:extLst>
          </p:cNvPr>
          <p:cNvGraphicFramePr>
            <a:graphicFrameLocks noGrp="1"/>
          </p:cNvGraphicFramePr>
          <p:nvPr>
            <p:extLst>
              <p:ext uri="{D42A27DB-BD31-4B8C-83A1-F6EECF244321}">
                <p14:modId xmlns:p14="http://schemas.microsoft.com/office/powerpoint/2010/main" val="3606919969"/>
              </p:ext>
            </p:extLst>
          </p:nvPr>
        </p:nvGraphicFramePr>
        <p:xfrm>
          <a:off x="942392" y="1063690"/>
          <a:ext cx="10217020" cy="5024111"/>
        </p:xfrm>
        <a:graphic>
          <a:graphicData uri="http://schemas.openxmlformats.org/drawingml/2006/table">
            <a:tbl>
              <a:tblPr firstRow="1" firstCol="1" bandRow="1">
                <a:tableStyleId>{5C22544A-7EE6-4342-B048-85BDC9FD1C3A}</a:tableStyleId>
              </a:tblPr>
              <a:tblGrid>
                <a:gridCol w="1980476">
                  <a:extLst>
                    <a:ext uri="{9D8B030D-6E8A-4147-A177-3AD203B41FA5}">
                      <a16:colId xmlns:a16="http://schemas.microsoft.com/office/drawing/2014/main" val="3393676587"/>
                    </a:ext>
                  </a:extLst>
                </a:gridCol>
                <a:gridCol w="8236544">
                  <a:extLst>
                    <a:ext uri="{9D8B030D-6E8A-4147-A177-3AD203B41FA5}">
                      <a16:colId xmlns:a16="http://schemas.microsoft.com/office/drawing/2014/main" val="33143335"/>
                    </a:ext>
                  </a:extLst>
                </a:gridCol>
              </a:tblGrid>
              <a:tr h="207637">
                <a:tc>
                  <a:txBody>
                    <a:bodyPr/>
                    <a:lstStyle/>
                    <a:p>
                      <a:pPr algn="just">
                        <a:lnSpc>
                          <a:spcPct val="107000"/>
                        </a:lnSpc>
                        <a:spcAft>
                          <a:spcPts val="800"/>
                        </a:spcAft>
                      </a:pPr>
                      <a:r>
                        <a:rPr lang="es-ES" sz="1600">
                          <a:effectLst/>
                        </a:rPr>
                        <a:t>Problemática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246" marR="68246" marT="0" marB="0"/>
                </a:tc>
                <a:tc>
                  <a:txBody>
                    <a:bodyPr/>
                    <a:lstStyle/>
                    <a:p>
                      <a:pPr algn="just">
                        <a:lnSpc>
                          <a:spcPct val="107000"/>
                        </a:lnSpc>
                        <a:spcAft>
                          <a:spcPts val="800"/>
                        </a:spcAft>
                      </a:pPr>
                      <a:r>
                        <a:rPr lang="es-ES" sz="1600">
                          <a:effectLst/>
                        </a:rPr>
                        <a:t>Recomendaciones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246" marR="68246" marT="0" marB="0"/>
                </a:tc>
                <a:extLst>
                  <a:ext uri="{0D108BD9-81ED-4DB2-BD59-A6C34878D82A}">
                    <a16:rowId xmlns:a16="http://schemas.microsoft.com/office/drawing/2014/main" val="1608408533"/>
                  </a:ext>
                </a:extLst>
              </a:tr>
              <a:tr h="1945416">
                <a:tc>
                  <a:txBody>
                    <a:bodyPr/>
                    <a:lstStyle/>
                    <a:p>
                      <a:pPr algn="just">
                        <a:lnSpc>
                          <a:spcPct val="107000"/>
                        </a:lnSpc>
                        <a:spcAft>
                          <a:spcPts val="800"/>
                        </a:spcAft>
                      </a:pPr>
                      <a:r>
                        <a:rPr lang="es-ES" sz="1600">
                          <a:effectLst/>
                        </a:rPr>
                        <a:t>Desarrollo rural</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246" marR="68246" marT="0" marB="0"/>
                </a:tc>
                <a:tc>
                  <a:txBody>
                    <a:bodyPr/>
                    <a:lstStyle/>
                    <a:p>
                      <a:pPr algn="just">
                        <a:lnSpc>
                          <a:spcPct val="107000"/>
                        </a:lnSpc>
                        <a:spcAft>
                          <a:spcPts val="800"/>
                        </a:spcAft>
                      </a:pPr>
                      <a:r>
                        <a:rPr lang="es-ES" sz="1600" dirty="0">
                          <a:effectLst/>
                        </a:rPr>
                        <a:t>Apoyo de emprendimiento a los campesinos cuyos insumos son los desechos orgánicos, además de capacitar a esta población para proyectos de energía renovables, con el fin de </a:t>
                      </a:r>
                      <a:r>
                        <a:rPr lang="es-ES" sz="1600" dirty="0">
                          <a:effectLst/>
                          <a:highlight>
                            <a:srgbClr val="FFFF00"/>
                          </a:highlight>
                        </a:rPr>
                        <a:t>garantizar el control social sobre cuanto invierten los municipios y departamentos para el mejoramiento de la calidad de vida rural</a:t>
                      </a:r>
                      <a:r>
                        <a:rPr lang="es-ES" sz="1600" dirty="0">
                          <a:effectLst/>
                        </a:rPr>
                        <a:t>; Adicionalmente proponen la creación de programas institucionales para la formalización de la economía circular a través de emprendimientos novedosos nativos del territorio, buscando así fortalecer la economía de artesanos y artesanas.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246" marR="68246" marT="0" marB="0"/>
                </a:tc>
                <a:extLst>
                  <a:ext uri="{0D108BD9-81ED-4DB2-BD59-A6C34878D82A}">
                    <a16:rowId xmlns:a16="http://schemas.microsoft.com/office/drawing/2014/main" val="196783038"/>
                  </a:ext>
                </a:extLst>
              </a:tr>
              <a:tr h="642082">
                <a:tc>
                  <a:txBody>
                    <a:bodyPr/>
                    <a:lstStyle/>
                    <a:p>
                      <a:pPr algn="just">
                        <a:lnSpc>
                          <a:spcPct val="107000"/>
                        </a:lnSpc>
                        <a:spcAft>
                          <a:spcPts val="800"/>
                        </a:spcAft>
                      </a:pPr>
                      <a:r>
                        <a:rPr lang="es-ES" sz="1600">
                          <a:effectLst/>
                        </a:rPr>
                        <a:t>Educación</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246" marR="68246" marT="0" marB="0"/>
                </a:tc>
                <a:tc>
                  <a:txBody>
                    <a:bodyPr/>
                    <a:lstStyle/>
                    <a:p>
                      <a:pPr algn="just">
                        <a:lnSpc>
                          <a:spcPct val="107000"/>
                        </a:lnSpc>
                        <a:spcAft>
                          <a:spcPts val="800"/>
                        </a:spcAft>
                      </a:pPr>
                      <a:r>
                        <a:rPr lang="es-ES" sz="1600" dirty="0">
                          <a:effectLst/>
                        </a:rPr>
                        <a:t>El sistema educativo por años ha sido el mismo, las generaciones son distintas y requieren un sistema educativo flexible, donde el arte, la cultura y el deporte sean opciones de enfoque educativo. </a:t>
                      </a:r>
                      <a:r>
                        <a:rPr lang="es-ES" sz="1600" dirty="0">
                          <a:effectLst/>
                          <a:highlight>
                            <a:srgbClr val="FFFF00"/>
                          </a:highlight>
                        </a:rPr>
                        <a:t>Aumentar la calidad de la oferta del sistema educativo.</a:t>
                      </a:r>
                      <a:endParaRPr lang="es-CO"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246" marR="68246" marT="0" marB="0"/>
                </a:tc>
                <a:extLst>
                  <a:ext uri="{0D108BD9-81ED-4DB2-BD59-A6C34878D82A}">
                    <a16:rowId xmlns:a16="http://schemas.microsoft.com/office/drawing/2014/main" val="992954457"/>
                  </a:ext>
                </a:extLst>
              </a:tr>
              <a:tr h="2058186">
                <a:tc>
                  <a:txBody>
                    <a:bodyPr/>
                    <a:lstStyle/>
                    <a:p>
                      <a:pPr algn="just">
                        <a:lnSpc>
                          <a:spcPct val="107000"/>
                        </a:lnSpc>
                        <a:spcAft>
                          <a:spcPts val="800"/>
                        </a:spcAft>
                      </a:pPr>
                      <a:r>
                        <a:rPr lang="es-ES" sz="1600">
                          <a:effectLst/>
                        </a:rPr>
                        <a:t>Medio Ambiente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246" marR="68246" marT="0" marB="0"/>
                </a:tc>
                <a:tc>
                  <a:txBody>
                    <a:bodyPr/>
                    <a:lstStyle/>
                    <a:p>
                      <a:pPr algn="just">
                        <a:lnSpc>
                          <a:spcPct val="107000"/>
                        </a:lnSpc>
                        <a:spcAft>
                          <a:spcPts val="800"/>
                        </a:spcAft>
                      </a:pPr>
                      <a:r>
                        <a:rPr lang="es-ES" sz="1600" dirty="0">
                          <a:effectLst/>
                        </a:rPr>
                        <a:t>Articulación de los POMCAS con el ordenamiento territorial, </a:t>
                      </a:r>
                      <a:r>
                        <a:rPr lang="es-ES" sz="1600" dirty="0">
                          <a:effectLst/>
                          <a:highlight>
                            <a:srgbClr val="FFFF00"/>
                          </a:highlight>
                        </a:rPr>
                        <a:t>Propiciar la implementación de los esquemas asociativos entre diferentes entes territoriales </a:t>
                      </a:r>
                      <a:r>
                        <a:rPr lang="es-ES" sz="1600" dirty="0">
                          <a:effectLst/>
                        </a:rPr>
                        <a:t>que tengan incidencia sobre un cuerpo de agua y trabajen mancomunadamente en su recuperación y mantenimiento, en el marco de la Ley 1454 de 2011.</a:t>
                      </a:r>
                      <a:endParaRPr lang="es-CO" sz="1600" dirty="0">
                        <a:effectLst/>
                      </a:endParaRPr>
                    </a:p>
                    <a:p>
                      <a:pPr algn="just">
                        <a:lnSpc>
                          <a:spcPct val="107000"/>
                        </a:lnSpc>
                        <a:spcAft>
                          <a:spcPts val="800"/>
                        </a:spcAft>
                      </a:pPr>
                      <a:r>
                        <a:rPr lang="es-ES" sz="1600" dirty="0">
                          <a:effectLst/>
                        </a:rPr>
                        <a:t>Campañas y proyectos de concientización desde diferentes escenarios públicos y privados en la Transición de energías convencionales a energías limpias e implementar y socializar de la Ley 1931 de 2018  sobre cambio climático en los territorios.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246" marR="68246" marT="0" marB="0"/>
                </a:tc>
                <a:extLst>
                  <a:ext uri="{0D108BD9-81ED-4DB2-BD59-A6C34878D82A}">
                    <a16:rowId xmlns:a16="http://schemas.microsoft.com/office/drawing/2014/main" val="392982022"/>
                  </a:ext>
                </a:extLst>
              </a:tr>
            </a:tbl>
          </a:graphicData>
        </a:graphic>
      </p:graphicFrame>
    </p:spTree>
    <p:extLst>
      <p:ext uri="{BB962C8B-B14F-4D97-AF65-F5344CB8AC3E}">
        <p14:creationId xmlns:p14="http://schemas.microsoft.com/office/powerpoint/2010/main" val="291429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110AB-85DA-55AC-E361-810C0F2F44D9}"/>
              </a:ext>
            </a:extLst>
          </p:cNvPr>
          <p:cNvSpPr>
            <a:spLocks noGrp="1"/>
          </p:cNvSpPr>
          <p:nvPr>
            <p:ph type="title"/>
          </p:nvPr>
        </p:nvSpPr>
        <p:spPr>
          <a:xfrm>
            <a:off x="241041" y="307276"/>
            <a:ext cx="9122546" cy="653777"/>
          </a:xfrm>
        </p:spPr>
        <p:txBody>
          <a:bodyPr/>
          <a:lstStyle/>
          <a:p>
            <a:r>
              <a:rPr lang="es-CO" sz="3200" dirty="0"/>
              <a:t>Región Pacífico</a:t>
            </a:r>
          </a:p>
        </p:txBody>
      </p:sp>
      <p:graphicFrame>
        <p:nvGraphicFramePr>
          <p:cNvPr id="3" name="Tabla 2">
            <a:extLst>
              <a:ext uri="{FF2B5EF4-FFF2-40B4-BE49-F238E27FC236}">
                <a16:creationId xmlns:a16="http://schemas.microsoft.com/office/drawing/2014/main" id="{AFC716AC-CE11-93BE-85D9-708DE23C7E51}"/>
              </a:ext>
            </a:extLst>
          </p:cNvPr>
          <p:cNvGraphicFramePr>
            <a:graphicFrameLocks noGrp="1"/>
          </p:cNvGraphicFramePr>
          <p:nvPr>
            <p:extLst>
              <p:ext uri="{D42A27DB-BD31-4B8C-83A1-F6EECF244321}">
                <p14:modId xmlns:p14="http://schemas.microsoft.com/office/powerpoint/2010/main" val="1186109096"/>
              </p:ext>
            </p:extLst>
          </p:nvPr>
        </p:nvGraphicFramePr>
        <p:xfrm>
          <a:off x="323604" y="859284"/>
          <a:ext cx="11470290" cy="4433253"/>
        </p:xfrm>
        <a:graphic>
          <a:graphicData uri="http://schemas.openxmlformats.org/drawingml/2006/table">
            <a:tbl>
              <a:tblPr firstRow="1" firstCol="1" bandRow="1">
                <a:tableStyleId>{5C22544A-7EE6-4342-B048-85BDC9FD1C3A}</a:tableStyleId>
              </a:tblPr>
              <a:tblGrid>
                <a:gridCol w="2223412">
                  <a:extLst>
                    <a:ext uri="{9D8B030D-6E8A-4147-A177-3AD203B41FA5}">
                      <a16:colId xmlns:a16="http://schemas.microsoft.com/office/drawing/2014/main" val="3785522845"/>
                    </a:ext>
                  </a:extLst>
                </a:gridCol>
                <a:gridCol w="9246878">
                  <a:extLst>
                    <a:ext uri="{9D8B030D-6E8A-4147-A177-3AD203B41FA5}">
                      <a16:colId xmlns:a16="http://schemas.microsoft.com/office/drawing/2014/main" val="3984433734"/>
                    </a:ext>
                  </a:extLst>
                </a:gridCol>
              </a:tblGrid>
              <a:tr h="160655">
                <a:tc>
                  <a:txBody>
                    <a:bodyPr/>
                    <a:lstStyle/>
                    <a:p>
                      <a:pPr algn="just">
                        <a:lnSpc>
                          <a:spcPct val="107000"/>
                        </a:lnSpc>
                        <a:spcAft>
                          <a:spcPts val="800"/>
                        </a:spcAft>
                      </a:pPr>
                      <a:r>
                        <a:rPr lang="es-ES" sz="1600">
                          <a:effectLst/>
                        </a:rPr>
                        <a:t>Problemática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a:effectLst/>
                        </a:rPr>
                        <a:t>Recomendaciones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2417346"/>
                  </a:ext>
                </a:extLst>
              </a:tr>
              <a:tr h="160655">
                <a:tc>
                  <a:txBody>
                    <a:bodyPr/>
                    <a:lstStyle/>
                    <a:p>
                      <a:pPr algn="just">
                        <a:lnSpc>
                          <a:spcPct val="107000"/>
                        </a:lnSpc>
                        <a:spcAft>
                          <a:spcPts val="800"/>
                        </a:spcAft>
                      </a:pPr>
                      <a:r>
                        <a:rPr lang="es-ES" sz="1600">
                          <a:effectLst/>
                        </a:rPr>
                        <a:t>Medio Ambiente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Fomentar y </a:t>
                      </a:r>
                      <a:r>
                        <a:rPr lang="es-ES" sz="1600" dirty="0">
                          <a:effectLst/>
                          <a:highlight>
                            <a:srgbClr val="FFFF00"/>
                          </a:highlight>
                        </a:rPr>
                        <a:t>fortalecer la política pública de guardabosques, guías y docentes,</a:t>
                      </a:r>
                      <a:r>
                        <a:rPr lang="es-ES" sz="1600" dirty="0">
                          <a:effectLst/>
                        </a:rPr>
                        <a:t> procurar la planeación estratégica, prospectiva y participativa regional con autonomía y con enfoques diferentes que sea sostenible y sustentable que no entregue los recursos a transnacionales extractivistas; para el aprovechamiento, defensa y </a:t>
                      </a:r>
                      <a:r>
                        <a:rPr lang="es-ES" sz="1600" dirty="0">
                          <a:effectLst/>
                          <a:highlight>
                            <a:srgbClr val="FFFF00"/>
                          </a:highlight>
                        </a:rPr>
                        <a:t>protección de los recursos naturales</a:t>
                      </a:r>
                      <a:r>
                        <a:rPr lang="es-ES" sz="1600" dirty="0">
                          <a:effectLst/>
                        </a:rPr>
                        <a:t>. </a:t>
                      </a:r>
                      <a:endParaRPr lang="es-CO" sz="1600" dirty="0">
                        <a:effectLst/>
                      </a:endParaRPr>
                    </a:p>
                    <a:p>
                      <a:pPr algn="just">
                        <a:lnSpc>
                          <a:spcPct val="107000"/>
                        </a:lnSpc>
                        <a:spcAft>
                          <a:spcPts val="800"/>
                        </a:spcAft>
                      </a:pPr>
                      <a:r>
                        <a:rPr lang="es-ES" sz="1600" dirty="0">
                          <a:effectLst/>
                        </a:rPr>
                        <a:t>Generación de prácticas culturales desde el hogar, la escuela, comunidad y las instituciones que rescaten y fortalezcan el valor del respeto por los recursos naturales y públicos.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3445572"/>
                  </a:ext>
                </a:extLst>
              </a:tr>
              <a:tr h="169545">
                <a:tc>
                  <a:txBody>
                    <a:bodyPr/>
                    <a:lstStyle/>
                    <a:p>
                      <a:pPr algn="just">
                        <a:lnSpc>
                          <a:spcPct val="107000"/>
                        </a:lnSpc>
                        <a:spcAft>
                          <a:spcPts val="800"/>
                        </a:spcAft>
                      </a:pPr>
                      <a:r>
                        <a:rPr lang="es-ES" sz="1600">
                          <a:effectLst/>
                        </a:rPr>
                        <a:t>Salud y bienestar</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Eliminación de la intermediación de las EPS y asumir la salud como una política pública de Estado, con el </a:t>
                      </a:r>
                      <a:r>
                        <a:rPr lang="es-ES" sz="1600" dirty="0">
                          <a:effectLst/>
                          <a:highlight>
                            <a:srgbClr val="FFFF00"/>
                          </a:highlight>
                        </a:rPr>
                        <a:t>fortalecimiento de la red pública, sin terciarización</a:t>
                      </a:r>
                      <a:r>
                        <a:rPr lang="es-ES" sz="1600" dirty="0">
                          <a:effectLst/>
                        </a:rPr>
                        <a:t>. Plan, programa y proyectos regionales de salud pública con redes fortalecidas.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423887"/>
                  </a:ext>
                </a:extLst>
              </a:tr>
              <a:tr h="0">
                <a:tc>
                  <a:txBody>
                    <a:bodyPr/>
                    <a:lstStyle/>
                    <a:p>
                      <a:pPr algn="just">
                        <a:lnSpc>
                          <a:spcPct val="107000"/>
                        </a:lnSpc>
                        <a:spcAft>
                          <a:spcPts val="800"/>
                        </a:spcAft>
                      </a:pPr>
                      <a:r>
                        <a:rPr lang="es-ES" sz="1600">
                          <a:effectLst/>
                        </a:rPr>
                        <a:t>Desarrollo Rural y Descentralización</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Políticas públicas y acciones que fortalezcan la competitividad del sector, dando garantías reales a los productores.</a:t>
                      </a:r>
                      <a:endParaRPr lang="es-CO" sz="1600" dirty="0">
                        <a:effectLst/>
                      </a:endParaRPr>
                    </a:p>
                    <a:p>
                      <a:pPr algn="just">
                        <a:lnSpc>
                          <a:spcPct val="107000"/>
                        </a:lnSpc>
                        <a:spcAft>
                          <a:spcPts val="800"/>
                        </a:spcAft>
                      </a:pPr>
                      <a:r>
                        <a:rPr lang="es-ES" sz="1600" dirty="0">
                          <a:effectLst/>
                        </a:rPr>
                        <a:t>Implementar la reforma agraria en cumplimiento de los acuerdos de la Habana que garantice la soberanía alimentaria y la competitividad regional.</a:t>
                      </a:r>
                      <a:endParaRPr lang="es-CO" sz="1600" dirty="0">
                        <a:effectLst/>
                      </a:endParaRPr>
                    </a:p>
                    <a:p>
                      <a:pPr algn="just">
                        <a:lnSpc>
                          <a:spcPct val="107000"/>
                        </a:lnSpc>
                        <a:spcAft>
                          <a:spcPts val="800"/>
                        </a:spcAft>
                      </a:pPr>
                      <a:r>
                        <a:rPr lang="es-ES" sz="1600" dirty="0">
                          <a:effectLst/>
                          <a:highlight>
                            <a:srgbClr val="FFFF00"/>
                          </a:highlight>
                        </a:rPr>
                        <a:t>Vías para la vida, que permitan comercializar los alimentos y brindar los servicios a tiempo de la atención primaria en las emergencias sanitarias.</a:t>
                      </a:r>
                      <a:endParaRPr lang="es-CO"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8130747"/>
                  </a:ext>
                </a:extLst>
              </a:tr>
            </a:tbl>
          </a:graphicData>
        </a:graphic>
      </p:graphicFrame>
    </p:spTree>
    <p:extLst>
      <p:ext uri="{BB962C8B-B14F-4D97-AF65-F5344CB8AC3E}">
        <p14:creationId xmlns:p14="http://schemas.microsoft.com/office/powerpoint/2010/main" val="610051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110AB-85DA-55AC-E361-810C0F2F44D9}"/>
              </a:ext>
            </a:extLst>
          </p:cNvPr>
          <p:cNvSpPr>
            <a:spLocks noGrp="1"/>
          </p:cNvSpPr>
          <p:nvPr>
            <p:ph type="title"/>
          </p:nvPr>
        </p:nvSpPr>
        <p:spPr>
          <a:xfrm>
            <a:off x="241041" y="307276"/>
            <a:ext cx="9122546" cy="653777"/>
          </a:xfrm>
        </p:spPr>
        <p:txBody>
          <a:bodyPr/>
          <a:lstStyle/>
          <a:p>
            <a:r>
              <a:rPr lang="es-CO" sz="3200" dirty="0"/>
              <a:t>Región Eje Cafetero y Antioquia</a:t>
            </a:r>
          </a:p>
        </p:txBody>
      </p:sp>
      <p:graphicFrame>
        <p:nvGraphicFramePr>
          <p:cNvPr id="4" name="Tabla 3">
            <a:extLst>
              <a:ext uri="{FF2B5EF4-FFF2-40B4-BE49-F238E27FC236}">
                <a16:creationId xmlns:a16="http://schemas.microsoft.com/office/drawing/2014/main" id="{83E898D9-89FD-B913-B987-F702DF2A1786}"/>
              </a:ext>
            </a:extLst>
          </p:cNvPr>
          <p:cNvGraphicFramePr>
            <a:graphicFrameLocks noGrp="1"/>
          </p:cNvGraphicFramePr>
          <p:nvPr>
            <p:extLst>
              <p:ext uri="{D42A27DB-BD31-4B8C-83A1-F6EECF244321}">
                <p14:modId xmlns:p14="http://schemas.microsoft.com/office/powerpoint/2010/main" val="2257941789"/>
              </p:ext>
            </p:extLst>
          </p:nvPr>
        </p:nvGraphicFramePr>
        <p:xfrm>
          <a:off x="1126035" y="1051080"/>
          <a:ext cx="10499907" cy="4028177"/>
        </p:xfrm>
        <a:graphic>
          <a:graphicData uri="http://schemas.openxmlformats.org/drawingml/2006/table">
            <a:tbl>
              <a:tblPr firstRow="1" firstCol="1" bandRow="1">
                <a:tableStyleId>{5C22544A-7EE6-4342-B048-85BDC9FD1C3A}</a:tableStyleId>
              </a:tblPr>
              <a:tblGrid>
                <a:gridCol w="1564688">
                  <a:extLst>
                    <a:ext uri="{9D8B030D-6E8A-4147-A177-3AD203B41FA5}">
                      <a16:colId xmlns:a16="http://schemas.microsoft.com/office/drawing/2014/main" val="3045955583"/>
                    </a:ext>
                  </a:extLst>
                </a:gridCol>
                <a:gridCol w="8935219">
                  <a:extLst>
                    <a:ext uri="{9D8B030D-6E8A-4147-A177-3AD203B41FA5}">
                      <a16:colId xmlns:a16="http://schemas.microsoft.com/office/drawing/2014/main" val="4051158621"/>
                    </a:ext>
                  </a:extLst>
                </a:gridCol>
              </a:tblGrid>
              <a:tr h="264531">
                <a:tc>
                  <a:txBody>
                    <a:bodyPr/>
                    <a:lstStyle/>
                    <a:p>
                      <a:pPr algn="just">
                        <a:lnSpc>
                          <a:spcPct val="107000"/>
                        </a:lnSpc>
                        <a:spcAft>
                          <a:spcPts val="800"/>
                        </a:spcAft>
                      </a:pPr>
                      <a:r>
                        <a:rPr lang="es-ES" sz="1600">
                          <a:effectLst/>
                        </a:rPr>
                        <a:t>Problemática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a:effectLst/>
                        </a:rPr>
                        <a:t>Recomendaciones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4213538"/>
                  </a:ext>
                </a:extLst>
              </a:tr>
              <a:tr h="160655">
                <a:tc>
                  <a:txBody>
                    <a:bodyPr/>
                    <a:lstStyle/>
                    <a:p>
                      <a:pPr algn="just">
                        <a:lnSpc>
                          <a:spcPct val="107000"/>
                        </a:lnSpc>
                        <a:spcAft>
                          <a:spcPts val="800"/>
                        </a:spcAft>
                      </a:pPr>
                      <a:r>
                        <a:rPr lang="es-ES" sz="1600">
                          <a:effectLst/>
                        </a:rPr>
                        <a:t>Medio Ambiente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Procurar la </a:t>
                      </a:r>
                      <a:r>
                        <a:rPr lang="es-ES" sz="1600" dirty="0">
                          <a:effectLst/>
                          <a:highlight>
                            <a:srgbClr val="FFFF00"/>
                          </a:highlight>
                        </a:rPr>
                        <a:t>restauración de los ecosistemas y generar educación ambiental.</a:t>
                      </a:r>
                      <a:endParaRPr lang="es-CO" sz="1600" dirty="0">
                        <a:effectLst/>
                        <a:highlight>
                          <a:srgbClr val="FFFF00"/>
                        </a:highlight>
                      </a:endParaRPr>
                    </a:p>
                    <a:p>
                      <a:pPr algn="just">
                        <a:lnSpc>
                          <a:spcPct val="107000"/>
                        </a:lnSpc>
                        <a:spcAft>
                          <a:spcPts val="800"/>
                        </a:spcAft>
                      </a:pPr>
                      <a:r>
                        <a:rPr lang="es-ES" sz="1600" dirty="0">
                          <a:effectLst/>
                        </a:rPr>
                        <a:t>Generar </a:t>
                      </a:r>
                      <a:r>
                        <a:rPr lang="es-ES" sz="1600" dirty="0">
                          <a:effectLst/>
                          <a:highlight>
                            <a:srgbClr val="FFFF00"/>
                          </a:highlight>
                        </a:rPr>
                        <a:t>una política de vivienda resiliente ecológicamente amigable y equitativa</a:t>
                      </a:r>
                      <a:r>
                        <a:rPr lang="es-ES" sz="1600" dirty="0">
                          <a:effectLst/>
                        </a:rPr>
                        <a:t>.</a:t>
                      </a:r>
                      <a:endParaRPr lang="es-CO" sz="1600" dirty="0">
                        <a:effectLst/>
                      </a:endParaRPr>
                    </a:p>
                    <a:p>
                      <a:pPr algn="just">
                        <a:lnSpc>
                          <a:spcPct val="107000"/>
                        </a:lnSpc>
                        <a:spcAft>
                          <a:spcPts val="800"/>
                        </a:spcAft>
                      </a:pPr>
                      <a:r>
                        <a:rPr lang="es-ES" sz="1600" dirty="0">
                          <a:effectLst/>
                        </a:rPr>
                        <a:t>Fomentar el uso de energías limpias restauración de ecosistemas educación ambiental.</a:t>
                      </a:r>
                      <a:endParaRPr lang="es-CO" sz="1600" dirty="0">
                        <a:effectLst/>
                      </a:endParaRPr>
                    </a:p>
                    <a:p>
                      <a:pPr algn="just">
                        <a:lnSpc>
                          <a:spcPct val="107000"/>
                        </a:lnSpc>
                        <a:spcAft>
                          <a:spcPts val="800"/>
                        </a:spcAft>
                      </a:pPr>
                      <a:r>
                        <a:rPr lang="es-ES" sz="1600" dirty="0">
                          <a:effectLst/>
                        </a:rPr>
                        <a:t>fortalecer las herramientas y mecanismos de educación como el FOCEDA para </a:t>
                      </a:r>
                      <a:r>
                        <a:rPr lang="es-ES" sz="1600" dirty="0">
                          <a:effectLst/>
                          <a:highlight>
                            <a:srgbClr val="FFFF00"/>
                          </a:highlight>
                        </a:rPr>
                        <a:t>incorporar la educación ambiental en los procesos de educación forma</a:t>
                      </a:r>
                      <a:r>
                        <a:rPr lang="es-ES" sz="1600" dirty="0">
                          <a:effectLst/>
                        </a:rPr>
                        <a:t>, así como la articulación de diferentes dependencias encargadas del tema.</a:t>
                      </a:r>
                      <a:endParaRPr lang="es-CO" sz="1600" dirty="0">
                        <a:effectLst/>
                      </a:endParaRPr>
                    </a:p>
                    <a:p>
                      <a:pPr algn="just">
                        <a:lnSpc>
                          <a:spcPct val="107000"/>
                        </a:lnSpc>
                        <a:spcAft>
                          <a:spcPts val="800"/>
                        </a:spcAft>
                      </a:pPr>
                      <a:r>
                        <a:rPr lang="es-ES" sz="1600" dirty="0">
                          <a:effectLst/>
                        </a:rPr>
                        <a:t>Generar programas enfocados a la siembra de árboles y educación en cuanto al reciclaje.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639849"/>
                  </a:ext>
                </a:extLst>
              </a:tr>
              <a:tr h="169545">
                <a:tc>
                  <a:txBody>
                    <a:bodyPr/>
                    <a:lstStyle/>
                    <a:p>
                      <a:pPr algn="just">
                        <a:lnSpc>
                          <a:spcPct val="107000"/>
                        </a:lnSpc>
                        <a:spcAft>
                          <a:spcPts val="800"/>
                        </a:spcAft>
                      </a:pPr>
                      <a:r>
                        <a:rPr lang="es-ES" sz="1600">
                          <a:effectLst/>
                        </a:rPr>
                        <a:t>Desarrollo rural y descentralización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a:effectLst/>
                        </a:rPr>
                        <a:t>Generarles incentivos para que la tarea del campo remuneración digna y capacitación entorno a la tierra y el correcto uso, con el entendimiento del clima, las razones de mejorar la tierra, hay que evolucionar en los espacios diversificación de la producción primaria procurando así el trabajo digno.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2987182"/>
                  </a:ext>
                </a:extLst>
              </a:tr>
              <a:tr h="160655">
                <a:tc>
                  <a:txBody>
                    <a:bodyPr/>
                    <a:lstStyle/>
                    <a:p>
                      <a:pPr algn="just">
                        <a:lnSpc>
                          <a:spcPct val="107000"/>
                        </a:lnSpc>
                        <a:spcAft>
                          <a:spcPts val="800"/>
                        </a:spcAft>
                      </a:pPr>
                      <a:r>
                        <a:rPr lang="es-ES" sz="1600">
                          <a:effectLst/>
                        </a:rPr>
                        <a:t>Salud y bienestar</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Reforma a la salud encaminada a los intereses del pueblo que termine en </a:t>
                      </a:r>
                      <a:r>
                        <a:rPr lang="es-ES" sz="1600" dirty="0">
                          <a:effectLst/>
                          <a:highlight>
                            <a:srgbClr val="FFFF00"/>
                          </a:highlight>
                        </a:rPr>
                        <a:t>un sistema de salud que tenga una cobertura digna, tanto de atención como de medicamentos y exámenes</a:t>
                      </a:r>
                      <a:r>
                        <a:rPr lang="es-ES" sz="1600" dirty="0">
                          <a:effectLst/>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9641857"/>
                  </a:ext>
                </a:extLst>
              </a:tr>
            </a:tbl>
          </a:graphicData>
        </a:graphic>
      </p:graphicFrame>
    </p:spTree>
    <p:extLst>
      <p:ext uri="{BB962C8B-B14F-4D97-AF65-F5344CB8AC3E}">
        <p14:creationId xmlns:p14="http://schemas.microsoft.com/office/powerpoint/2010/main" val="47199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110AB-85DA-55AC-E361-810C0F2F44D9}"/>
              </a:ext>
            </a:extLst>
          </p:cNvPr>
          <p:cNvSpPr>
            <a:spLocks noGrp="1"/>
          </p:cNvSpPr>
          <p:nvPr>
            <p:ph type="title"/>
          </p:nvPr>
        </p:nvSpPr>
        <p:spPr>
          <a:xfrm>
            <a:off x="241041" y="307276"/>
            <a:ext cx="9122546" cy="653777"/>
          </a:xfrm>
        </p:spPr>
        <p:txBody>
          <a:bodyPr/>
          <a:lstStyle/>
          <a:p>
            <a:r>
              <a:rPr lang="es-CO" sz="3200" dirty="0"/>
              <a:t>Región Amazonía</a:t>
            </a:r>
          </a:p>
        </p:txBody>
      </p:sp>
      <p:graphicFrame>
        <p:nvGraphicFramePr>
          <p:cNvPr id="4" name="Tabla 3">
            <a:extLst>
              <a:ext uri="{FF2B5EF4-FFF2-40B4-BE49-F238E27FC236}">
                <a16:creationId xmlns:a16="http://schemas.microsoft.com/office/drawing/2014/main" id="{617906B1-D783-2C26-779F-09FB567DB25D}"/>
              </a:ext>
            </a:extLst>
          </p:cNvPr>
          <p:cNvGraphicFramePr>
            <a:graphicFrameLocks noGrp="1"/>
          </p:cNvGraphicFramePr>
          <p:nvPr>
            <p:extLst>
              <p:ext uri="{D42A27DB-BD31-4B8C-83A1-F6EECF244321}">
                <p14:modId xmlns:p14="http://schemas.microsoft.com/office/powerpoint/2010/main" val="359741850"/>
              </p:ext>
            </p:extLst>
          </p:nvPr>
        </p:nvGraphicFramePr>
        <p:xfrm>
          <a:off x="1238003" y="1066954"/>
          <a:ext cx="10201328" cy="2313560"/>
        </p:xfrm>
        <a:graphic>
          <a:graphicData uri="http://schemas.openxmlformats.org/drawingml/2006/table">
            <a:tbl>
              <a:tblPr firstRow="1" firstCol="1" bandRow="1">
                <a:tableStyleId>{5C22544A-7EE6-4342-B048-85BDC9FD1C3A}</a:tableStyleId>
              </a:tblPr>
              <a:tblGrid>
                <a:gridCol w="1977435">
                  <a:extLst>
                    <a:ext uri="{9D8B030D-6E8A-4147-A177-3AD203B41FA5}">
                      <a16:colId xmlns:a16="http://schemas.microsoft.com/office/drawing/2014/main" val="2814336578"/>
                    </a:ext>
                  </a:extLst>
                </a:gridCol>
                <a:gridCol w="8223893">
                  <a:extLst>
                    <a:ext uri="{9D8B030D-6E8A-4147-A177-3AD203B41FA5}">
                      <a16:colId xmlns:a16="http://schemas.microsoft.com/office/drawing/2014/main" val="3606890978"/>
                    </a:ext>
                  </a:extLst>
                </a:gridCol>
              </a:tblGrid>
              <a:tr h="160655">
                <a:tc>
                  <a:txBody>
                    <a:bodyPr/>
                    <a:lstStyle/>
                    <a:p>
                      <a:pPr algn="just">
                        <a:lnSpc>
                          <a:spcPct val="107000"/>
                        </a:lnSpc>
                        <a:spcAft>
                          <a:spcPts val="800"/>
                        </a:spcAft>
                      </a:pPr>
                      <a:r>
                        <a:rPr lang="es-ES" sz="1600">
                          <a:effectLst/>
                        </a:rPr>
                        <a:t>Problemática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a:effectLst/>
                        </a:rPr>
                        <a:t>Recomendaciones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0262819"/>
                  </a:ext>
                </a:extLst>
              </a:tr>
              <a:tr h="160655">
                <a:tc>
                  <a:txBody>
                    <a:bodyPr/>
                    <a:lstStyle/>
                    <a:p>
                      <a:pPr algn="just">
                        <a:lnSpc>
                          <a:spcPct val="107000"/>
                        </a:lnSpc>
                        <a:spcAft>
                          <a:spcPts val="800"/>
                        </a:spcAft>
                      </a:pPr>
                      <a:r>
                        <a:rPr lang="es-ES" sz="1600">
                          <a:effectLst/>
                        </a:rPr>
                        <a:t>Pobreza Multidimensional</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Elaborar y </a:t>
                      </a:r>
                      <a:r>
                        <a:rPr lang="es-ES" sz="1600" dirty="0">
                          <a:effectLst/>
                          <a:highlight>
                            <a:srgbClr val="FFFF00"/>
                          </a:highlight>
                        </a:rPr>
                        <a:t>ejecutar los planes maestros de acueducto y alcantarillado e infraestructura</a:t>
                      </a:r>
                      <a:r>
                        <a:rPr lang="es-ES" sz="1600" dirty="0">
                          <a:effectLst/>
                        </a:rPr>
                        <a:t>. (mano de obra calificada y no calificada, (con enfoque diferencial, victimas del C.A) de la región que debe contratarse)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9056403"/>
                  </a:ext>
                </a:extLst>
              </a:tr>
              <a:tr h="160655">
                <a:tc>
                  <a:txBody>
                    <a:bodyPr/>
                    <a:lstStyle/>
                    <a:p>
                      <a:pPr algn="just">
                        <a:lnSpc>
                          <a:spcPct val="107000"/>
                        </a:lnSpc>
                        <a:spcAft>
                          <a:spcPts val="800"/>
                        </a:spcAft>
                      </a:pPr>
                      <a:r>
                        <a:rPr lang="es-ES" sz="1600">
                          <a:effectLst/>
                        </a:rPr>
                        <a:t>Medio Ambiente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highlight>
                            <a:srgbClr val="FFFF00"/>
                          </a:highlight>
                        </a:rPr>
                        <a:t>Procesos de educación, etnoeducación</a:t>
                      </a:r>
                      <a:r>
                        <a:rPr lang="es-ES" sz="1600" dirty="0">
                          <a:effectLst/>
                        </a:rPr>
                        <a:t>, (con enfoque diferencial, victimas del C.A) la formación, ejecución y seguimiento tendientes a desarrollarse con los habitantes de todo el territorio nacional, para generar un proceso cultural y educacional frente a </a:t>
                      </a:r>
                      <a:r>
                        <a:rPr lang="es-ES" sz="1600" dirty="0">
                          <a:effectLst/>
                          <a:highlight>
                            <a:srgbClr val="FFFF00"/>
                          </a:highlight>
                        </a:rPr>
                        <a:t>la conservación y preservación del suelo, la flora y fauna, silvestre y doméstica</a:t>
                      </a:r>
                      <a:r>
                        <a:rPr lang="es-ES" sz="1600" dirty="0">
                          <a:effectLst/>
                        </a:rPr>
                        <a:t>; incluyendo procesos de planificación rural y urbana</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7209294"/>
                  </a:ext>
                </a:extLst>
              </a:tr>
            </a:tbl>
          </a:graphicData>
        </a:graphic>
      </p:graphicFrame>
    </p:spTree>
    <p:extLst>
      <p:ext uri="{BB962C8B-B14F-4D97-AF65-F5344CB8AC3E}">
        <p14:creationId xmlns:p14="http://schemas.microsoft.com/office/powerpoint/2010/main" val="3989703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110AB-85DA-55AC-E361-810C0F2F44D9}"/>
              </a:ext>
            </a:extLst>
          </p:cNvPr>
          <p:cNvSpPr>
            <a:spLocks noGrp="1"/>
          </p:cNvSpPr>
          <p:nvPr>
            <p:ph type="title"/>
          </p:nvPr>
        </p:nvSpPr>
        <p:spPr>
          <a:xfrm>
            <a:off x="241041" y="307276"/>
            <a:ext cx="9122546" cy="653777"/>
          </a:xfrm>
        </p:spPr>
        <p:txBody>
          <a:bodyPr/>
          <a:lstStyle/>
          <a:p>
            <a:r>
              <a:rPr lang="es-CO" sz="3200" dirty="0"/>
              <a:t>Región Llanos y Orinoquía</a:t>
            </a:r>
          </a:p>
        </p:txBody>
      </p:sp>
      <p:graphicFrame>
        <p:nvGraphicFramePr>
          <p:cNvPr id="4" name="Tabla 3">
            <a:extLst>
              <a:ext uri="{FF2B5EF4-FFF2-40B4-BE49-F238E27FC236}">
                <a16:creationId xmlns:a16="http://schemas.microsoft.com/office/drawing/2014/main" id="{AA1B8172-B210-03B7-7ACE-018FCFF54F15}"/>
              </a:ext>
            </a:extLst>
          </p:cNvPr>
          <p:cNvGraphicFramePr>
            <a:graphicFrameLocks noGrp="1"/>
          </p:cNvGraphicFramePr>
          <p:nvPr>
            <p:extLst>
              <p:ext uri="{D42A27DB-BD31-4B8C-83A1-F6EECF244321}">
                <p14:modId xmlns:p14="http://schemas.microsoft.com/office/powerpoint/2010/main" val="794908989"/>
              </p:ext>
            </p:extLst>
          </p:nvPr>
        </p:nvGraphicFramePr>
        <p:xfrm>
          <a:off x="1507619" y="1635656"/>
          <a:ext cx="9754429" cy="2041082"/>
        </p:xfrm>
        <a:graphic>
          <a:graphicData uri="http://schemas.openxmlformats.org/drawingml/2006/table">
            <a:tbl>
              <a:tblPr firstRow="1" firstCol="1" bandRow="1">
                <a:tableStyleId>{5C22544A-7EE6-4342-B048-85BDC9FD1C3A}</a:tableStyleId>
              </a:tblPr>
              <a:tblGrid>
                <a:gridCol w="2005167">
                  <a:extLst>
                    <a:ext uri="{9D8B030D-6E8A-4147-A177-3AD203B41FA5}">
                      <a16:colId xmlns:a16="http://schemas.microsoft.com/office/drawing/2014/main" val="2744546254"/>
                    </a:ext>
                  </a:extLst>
                </a:gridCol>
                <a:gridCol w="7749262">
                  <a:extLst>
                    <a:ext uri="{9D8B030D-6E8A-4147-A177-3AD203B41FA5}">
                      <a16:colId xmlns:a16="http://schemas.microsoft.com/office/drawing/2014/main" val="3006523180"/>
                    </a:ext>
                  </a:extLst>
                </a:gridCol>
              </a:tblGrid>
              <a:tr h="163830">
                <a:tc>
                  <a:txBody>
                    <a:bodyPr/>
                    <a:lstStyle/>
                    <a:p>
                      <a:pPr algn="just">
                        <a:lnSpc>
                          <a:spcPct val="107000"/>
                        </a:lnSpc>
                        <a:spcAft>
                          <a:spcPts val="800"/>
                        </a:spcAft>
                      </a:pPr>
                      <a:r>
                        <a:rPr lang="es-ES" sz="1600">
                          <a:effectLst/>
                        </a:rPr>
                        <a:t>Problemática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a:effectLst/>
                        </a:rPr>
                        <a:t>Recomendaciones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8858511"/>
                  </a:ext>
                </a:extLst>
              </a:tr>
              <a:tr h="163830">
                <a:tc>
                  <a:txBody>
                    <a:bodyPr/>
                    <a:lstStyle/>
                    <a:p>
                      <a:pPr algn="just">
                        <a:lnSpc>
                          <a:spcPct val="107000"/>
                        </a:lnSpc>
                        <a:spcAft>
                          <a:spcPts val="800"/>
                        </a:spcAft>
                      </a:pPr>
                      <a:r>
                        <a:rPr lang="es-ES" sz="1600">
                          <a:effectLst/>
                        </a:rPr>
                        <a:t>Medio Ambiente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Se propone hacer obligatorio </a:t>
                      </a:r>
                      <a:r>
                        <a:rPr lang="es-ES" sz="1600" dirty="0">
                          <a:effectLst/>
                          <a:highlight>
                            <a:srgbClr val="FFFF00"/>
                          </a:highlight>
                        </a:rPr>
                        <a:t>el catastro multipropósito para la planeación en todos los municipios del país</a:t>
                      </a:r>
                      <a:r>
                        <a:rPr lang="es-ES" sz="1600" dirty="0">
                          <a:effectLst/>
                        </a:rPr>
                        <a:t>, implementando en el total de los planes de gestión integral de residuos sólidos, </a:t>
                      </a:r>
                      <a:r>
                        <a:rPr lang="es-ES" sz="1600" dirty="0" err="1">
                          <a:effectLst/>
                        </a:rPr>
                        <a:t>PGIRs</a:t>
                      </a:r>
                      <a:r>
                        <a:rPr lang="es-ES" sz="1600" dirty="0">
                          <a:effectLst/>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3947686"/>
                  </a:ext>
                </a:extLst>
              </a:tr>
              <a:tr h="172720">
                <a:tc>
                  <a:txBody>
                    <a:bodyPr/>
                    <a:lstStyle/>
                    <a:p>
                      <a:pPr algn="just">
                        <a:lnSpc>
                          <a:spcPct val="107000"/>
                        </a:lnSpc>
                        <a:spcAft>
                          <a:spcPts val="800"/>
                        </a:spcAft>
                      </a:pPr>
                      <a:r>
                        <a:rPr lang="es-ES" sz="1600">
                          <a:effectLst/>
                        </a:rPr>
                        <a:t>Vivienda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Cambiar la política pública de vivienda en los municipios (modelo) y estrategia de priorización </a:t>
                      </a:r>
                      <a:r>
                        <a:rPr lang="es-ES" sz="1600" dirty="0">
                          <a:effectLst/>
                          <a:highlight>
                            <a:srgbClr val="FFFF00"/>
                          </a:highlight>
                        </a:rPr>
                        <a:t>priorizando así la vivienda rural para que las comunidades no abandonen el campo. </a:t>
                      </a:r>
                      <a:endParaRPr lang="es-CO"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3436717"/>
                  </a:ext>
                </a:extLst>
              </a:tr>
              <a:tr h="172720">
                <a:tc>
                  <a:txBody>
                    <a:bodyPr/>
                    <a:lstStyle/>
                    <a:p>
                      <a:pPr algn="just">
                        <a:lnSpc>
                          <a:spcPct val="107000"/>
                        </a:lnSpc>
                        <a:spcAft>
                          <a:spcPts val="800"/>
                        </a:spcAft>
                      </a:pPr>
                      <a:r>
                        <a:rPr lang="es-ES" sz="1600">
                          <a:effectLst/>
                        </a:rPr>
                        <a:t>Trabajo y crecimiento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Consolidar la construcción del frigorífico público de Casanare.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4211469"/>
                  </a:ext>
                </a:extLst>
              </a:tr>
            </a:tbl>
          </a:graphicData>
        </a:graphic>
      </p:graphicFrame>
    </p:spTree>
    <p:extLst>
      <p:ext uri="{BB962C8B-B14F-4D97-AF65-F5344CB8AC3E}">
        <p14:creationId xmlns:p14="http://schemas.microsoft.com/office/powerpoint/2010/main" val="36440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Un grupo de personas en un periódico">
            <a:extLst>
              <a:ext uri="{FF2B5EF4-FFF2-40B4-BE49-F238E27FC236}">
                <a16:creationId xmlns:a16="http://schemas.microsoft.com/office/drawing/2014/main" id="{D2853B15-26C8-F9C6-5007-A824E6DDE4F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917" r="10917"/>
          <a:stretch>
            <a:fillRect/>
          </a:stretch>
        </p:blipFill>
        <p:spPr>
          <a:xfrm>
            <a:off x="406400" y="411482"/>
            <a:ext cx="5621176" cy="6273481"/>
          </a:xfrm>
        </p:spPr>
      </p:pic>
    </p:spTree>
    <p:extLst>
      <p:ext uri="{BB962C8B-B14F-4D97-AF65-F5344CB8AC3E}">
        <p14:creationId xmlns:p14="http://schemas.microsoft.com/office/powerpoint/2010/main" val="157844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110AB-85DA-55AC-E361-810C0F2F44D9}"/>
              </a:ext>
            </a:extLst>
          </p:cNvPr>
          <p:cNvSpPr>
            <a:spLocks noGrp="1"/>
          </p:cNvSpPr>
          <p:nvPr>
            <p:ph type="title"/>
          </p:nvPr>
        </p:nvSpPr>
        <p:spPr>
          <a:xfrm>
            <a:off x="241041" y="307276"/>
            <a:ext cx="9122546" cy="653777"/>
          </a:xfrm>
        </p:spPr>
        <p:txBody>
          <a:bodyPr/>
          <a:lstStyle/>
          <a:p>
            <a:r>
              <a:rPr lang="es-CO" sz="3200" dirty="0"/>
              <a:t>Región Santanderes</a:t>
            </a:r>
          </a:p>
        </p:txBody>
      </p:sp>
      <p:graphicFrame>
        <p:nvGraphicFramePr>
          <p:cNvPr id="4" name="Tabla 3">
            <a:extLst>
              <a:ext uri="{FF2B5EF4-FFF2-40B4-BE49-F238E27FC236}">
                <a16:creationId xmlns:a16="http://schemas.microsoft.com/office/drawing/2014/main" id="{3BBE4D04-E85E-5C03-9ACB-B7DB7021A83A}"/>
              </a:ext>
            </a:extLst>
          </p:cNvPr>
          <p:cNvGraphicFramePr>
            <a:graphicFrameLocks noGrp="1"/>
          </p:cNvGraphicFramePr>
          <p:nvPr>
            <p:extLst>
              <p:ext uri="{D42A27DB-BD31-4B8C-83A1-F6EECF244321}">
                <p14:modId xmlns:p14="http://schemas.microsoft.com/office/powerpoint/2010/main" val="2486085281"/>
              </p:ext>
            </p:extLst>
          </p:nvPr>
        </p:nvGraphicFramePr>
        <p:xfrm>
          <a:off x="1247333" y="1208421"/>
          <a:ext cx="9874755" cy="3560445"/>
        </p:xfrm>
        <a:graphic>
          <a:graphicData uri="http://schemas.openxmlformats.org/drawingml/2006/table">
            <a:tbl>
              <a:tblPr firstRow="1" firstCol="1" bandRow="1">
                <a:tableStyleId>{5C22544A-7EE6-4342-B048-85BDC9FD1C3A}</a:tableStyleId>
              </a:tblPr>
              <a:tblGrid>
                <a:gridCol w="1914132">
                  <a:extLst>
                    <a:ext uri="{9D8B030D-6E8A-4147-A177-3AD203B41FA5}">
                      <a16:colId xmlns:a16="http://schemas.microsoft.com/office/drawing/2014/main" val="178010200"/>
                    </a:ext>
                  </a:extLst>
                </a:gridCol>
                <a:gridCol w="7960623">
                  <a:extLst>
                    <a:ext uri="{9D8B030D-6E8A-4147-A177-3AD203B41FA5}">
                      <a16:colId xmlns:a16="http://schemas.microsoft.com/office/drawing/2014/main" val="3663632178"/>
                    </a:ext>
                  </a:extLst>
                </a:gridCol>
              </a:tblGrid>
              <a:tr h="160655">
                <a:tc>
                  <a:txBody>
                    <a:bodyPr/>
                    <a:lstStyle/>
                    <a:p>
                      <a:pPr algn="just">
                        <a:lnSpc>
                          <a:spcPct val="107000"/>
                        </a:lnSpc>
                        <a:spcAft>
                          <a:spcPts val="800"/>
                        </a:spcAft>
                      </a:pPr>
                      <a:r>
                        <a:rPr lang="es-ES" sz="1600">
                          <a:effectLst/>
                        </a:rPr>
                        <a:t>Problemática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a:effectLst/>
                        </a:rPr>
                        <a:t>Recomendaciones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2610542"/>
                  </a:ext>
                </a:extLst>
              </a:tr>
              <a:tr h="160655">
                <a:tc>
                  <a:txBody>
                    <a:bodyPr/>
                    <a:lstStyle/>
                    <a:p>
                      <a:pPr algn="just">
                        <a:lnSpc>
                          <a:spcPct val="107000"/>
                        </a:lnSpc>
                        <a:spcAft>
                          <a:spcPts val="800"/>
                        </a:spcAft>
                      </a:pPr>
                      <a:r>
                        <a:rPr lang="es-ES" sz="1600">
                          <a:effectLst/>
                        </a:rPr>
                        <a:t>Desarrollo rural</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Es necesario realizar un </a:t>
                      </a:r>
                      <a:r>
                        <a:rPr lang="es-ES" sz="1600" dirty="0">
                          <a:effectLst/>
                          <a:highlight>
                            <a:srgbClr val="FFFF00"/>
                          </a:highlight>
                        </a:rPr>
                        <a:t>diagnóstico de las líneas productivas agropecuarias de cada territorio,</a:t>
                      </a:r>
                      <a:r>
                        <a:rPr lang="es-ES" sz="1600" dirty="0">
                          <a:effectLst/>
                        </a:rPr>
                        <a:t> y que problemática presenta cada una de estas tal como capacitación a campesinos, estudio de la calidad y estado de los suelos, el estado de acceso a activos productivos para de tal forma </a:t>
                      </a:r>
                      <a:r>
                        <a:rPr lang="es-ES" sz="1600" dirty="0">
                          <a:effectLst/>
                          <a:highlight>
                            <a:srgbClr val="FFFF00"/>
                          </a:highlight>
                        </a:rPr>
                        <a:t>crear una política pública con la capacidad de atender los problemas reales de los territorios</a:t>
                      </a:r>
                      <a:r>
                        <a:rPr lang="es-ES" sz="1600" dirty="0">
                          <a:effectLst/>
                        </a:rPr>
                        <a:t>, así como fomentar la realización de consultas previas antes de implementar proyectos de alto impacto ambiental.</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9744507"/>
                  </a:ext>
                </a:extLst>
              </a:tr>
              <a:tr h="46355">
                <a:tc>
                  <a:txBody>
                    <a:bodyPr/>
                    <a:lstStyle/>
                    <a:p>
                      <a:pPr algn="just">
                        <a:lnSpc>
                          <a:spcPct val="107000"/>
                        </a:lnSpc>
                        <a:spcAft>
                          <a:spcPts val="800"/>
                        </a:spcAft>
                      </a:pPr>
                      <a:r>
                        <a:rPr lang="es-ES" sz="1600">
                          <a:effectLst/>
                        </a:rPr>
                        <a:t>Trabajo y crecimiento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Se requiere </a:t>
                      </a:r>
                      <a:r>
                        <a:rPr lang="es-ES" sz="1600" dirty="0">
                          <a:effectLst/>
                          <a:highlight>
                            <a:srgbClr val="FFFF00"/>
                          </a:highlight>
                        </a:rPr>
                        <a:t>una política pública industrial que fomente</a:t>
                      </a:r>
                      <a:r>
                        <a:rPr lang="es-ES" sz="1600" dirty="0">
                          <a:effectLst/>
                        </a:rPr>
                        <a:t>: </a:t>
                      </a:r>
                      <a:endParaRPr lang="es-CO" sz="1600" dirty="0">
                        <a:effectLst/>
                      </a:endParaRPr>
                    </a:p>
                    <a:p>
                      <a:pPr algn="just">
                        <a:lnSpc>
                          <a:spcPct val="107000"/>
                        </a:lnSpc>
                        <a:spcAft>
                          <a:spcPts val="800"/>
                        </a:spcAft>
                      </a:pPr>
                      <a:r>
                        <a:rPr lang="es-ES" sz="1600" dirty="0">
                          <a:effectLst/>
                          <a:highlight>
                            <a:srgbClr val="FFFF00"/>
                          </a:highlight>
                        </a:rPr>
                        <a:t>El acceso a créditos blandos, innovación y tecnología, apoyo a investigaciones universitarias </a:t>
                      </a:r>
                      <a:r>
                        <a:rPr lang="es-ES" sz="1600" dirty="0">
                          <a:effectLst/>
                        </a:rPr>
                        <a:t>y el apoyo a la implementación de estas de tal forma que las diferentes tesis se asocien al sector empresarial.</a:t>
                      </a:r>
                      <a:endParaRPr lang="es-CO" sz="1600" dirty="0">
                        <a:effectLst/>
                      </a:endParaRPr>
                    </a:p>
                    <a:p>
                      <a:pPr algn="just">
                        <a:lnSpc>
                          <a:spcPct val="107000"/>
                        </a:lnSpc>
                        <a:spcAft>
                          <a:spcPts val="800"/>
                        </a:spcAft>
                      </a:pPr>
                      <a:r>
                        <a:rPr lang="es-ES" sz="1600" dirty="0">
                          <a:effectLst/>
                        </a:rPr>
                        <a:t>Bolsas de empleo, formación profesional, acompañamiento y asesoría a las empresas en sus etapas iniciales, manual de condiciones laborales dignas.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1593552"/>
                  </a:ext>
                </a:extLst>
              </a:tr>
            </a:tbl>
          </a:graphicData>
        </a:graphic>
      </p:graphicFrame>
    </p:spTree>
    <p:extLst>
      <p:ext uri="{BB962C8B-B14F-4D97-AF65-F5344CB8AC3E}">
        <p14:creationId xmlns:p14="http://schemas.microsoft.com/office/powerpoint/2010/main" val="282429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110AB-85DA-55AC-E361-810C0F2F44D9}"/>
              </a:ext>
            </a:extLst>
          </p:cNvPr>
          <p:cNvSpPr>
            <a:spLocks noGrp="1"/>
          </p:cNvSpPr>
          <p:nvPr>
            <p:ph type="title"/>
          </p:nvPr>
        </p:nvSpPr>
        <p:spPr>
          <a:xfrm>
            <a:off x="241041" y="307276"/>
            <a:ext cx="9122546" cy="653777"/>
          </a:xfrm>
        </p:spPr>
        <p:txBody>
          <a:bodyPr/>
          <a:lstStyle/>
          <a:p>
            <a:r>
              <a:rPr lang="es-CO" sz="3200" dirty="0"/>
              <a:t>Región Central</a:t>
            </a:r>
          </a:p>
        </p:txBody>
      </p:sp>
      <p:graphicFrame>
        <p:nvGraphicFramePr>
          <p:cNvPr id="3" name="Tabla 2">
            <a:extLst>
              <a:ext uri="{FF2B5EF4-FFF2-40B4-BE49-F238E27FC236}">
                <a16:creationId xmlns:a16="http://schemas.microsoft.com/office/drawing/2014/main" id="{856E538E-CCE9-39B3-DF8F-CD41FE7842D1}"/>
              </a:ext>
            </a:extLst>
          </p:cNvPr>
          <p:cNvGraphicFramePr>
            <a:graphicFrameLocks noGrp="1"/>
          </p:cNvGraphicFramePr>
          <p:nvPr>
            <p:extLst>
              <p:ext uri="{D42A27DB-BD31-4B8C-83A1-F6EECF244321}">
                <p14:modId xmlns:p14="http://schemas.microsoft.com/office/powerpoint/2010/main" val="477406848"/>
              </p:ext>
            </p:extLst>
          </p:nvPr>
        </p:nvGraphicFramePr>
        <p:xfrm>
          <a:off x="948754" y="1590911"/>
          <a:ext cx="10266641" cy="3128646"/>
        </p:xfrm>
        <a:graphic>
          <a:graphicData uri="http://schemas.openxmlformats.org/drawingml/2006/table">
            <a:tbl>
              <a:tblPr firstRow="1" firstCol="1" bandRow="1">
                <a:tableStyleId>{5C22544A-7EE6-4342-B048-85BDC9FD1C3A}</a:tableStyleId>
              </a:tblPr>
              <a:tblGrid>
                <a:gridCol w="1990096">
                  <a:extLst>
                    <a:ext uri="{9D8B030D-6E8A-4147-A177-3AD203B41FA5}">
                      <a16:colId xmlns:a16="http://schemas.microsoft.com/office/drawing/2014/main" val="2782283373"/>
                    </a:ext>
                  </a:extLst>
                </a:gridCol>
                <a:gridCol w="8276545">
                  <a:extLst>
                    <a:ext uri="{9D8B030D-6E8A-4147-A177-3AD203B41FA5}">
                      <a16:colId xmlns:a16="http://schemas.microsoft.com/office/drawing/2014/main" val="1171276638"/>
                    </a:ext>
                  </a:extLst>
                </a:gridCol>
              </a:tblGrid>
              <a:tr h="160655">
                <a:tc>
                  <a:txBody>
                    <a:bodyPr/>
                    <a:lstStyle/>
                    <a:p>
                      <a:pPr algn="just">
                        <a:lnSpc>
                          <a:spcPct val="107000"/>
                        </a:lnSpc>
                        <a:spcAft>
                          <a:spcPts val="800"/>
                        </a:spcAft>
                      </a:pPr>
                      <a:r>
                        <a:rPr lang="es-ES" sz="1600">
                          <a:effectLst/>
                        </a:rPr>
                        <a:t>Problemática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a:effectLst/>
                        </a:rPr>
                        <a:t>Recomendaciones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9185153"/>
                  </a:ext>
                </a:extLst>
              </a:tr>
              <a:tr h="160655">
                <a:tc>
                  <a:txBody>
                    <a:bodyPr/>
                    <a:lstStyle/>
                    <a:p>
                      <a:pPr algn="just">
                        <a:lnSpc>
                          <a:spcPct val="107000"/>
                        </a:lnSpc>
                        <a:spcAft>
                          <a:spcPts val="800"/>
                        </a:spcAft>
                      </a:pPr>
                      <a:r>
                        <a:rPr lang="es-ES" sz="1600">
                          <a:effectLst/>
                        </a:rPr>
                        <a:t>Medio Ambiente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Es necesario reactivar la mesa de la defensa del agua y a su vez generar el desarrollo de una agenda intersectorial ambiental.</a:t>
                      </a:r>
                      <a:endParaRPr lang="es-CO" sz="1600" dirty="0">
                        <a:effectLst/>
                      </a:endParaRPr>
                    </a:p>
                    <a:p>
                      <a:pPr algn="just">
                        <a:lnSpc>
                          <a:spcPct val="107000"/>
                        </a:lnSpc>
                        <a:spcAft>
                          <a:spcPts val="800"/>
                        </a:spcAft>
                      </a:pPr>
                      <a:r>
                        <a:rPr lang="es-ES" sz="1600" dirty="0">
                          <a:effectLst/>
                          <a:highlight>
                            <a:srgbClr val="FFFF00"/>
                          </a:highlight>
                        </a:rPr>
                        <a:t>Reestructuración de las corporaciones autónomas</a:t>
                      </a:r>
                      <a:endParaRPr lang="es-CO"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3001589"/>
                  </a:ext>
                </a:extLst>
              </a:tr>
              <a:tr h="160655">
                <a:tc>
                  <a:txBody>
                    <a:bodyPr/>
                    <a:lstStyle/>
                    <a:p>
                      <a:pPr algn="just">
                        <a:lnSpc>
                          <a:spcPct val="107000"/>
                        </a:lnSpc>
                        <a:spcAft>
                          <a:spcPts val="800"/>
                        </a:spcAft>
                      </a:pPr>
                      <a:r>
                        <a:rPr lang="es-ES" sz="1600">
                          <a:effectLst/>
                        </a:rPr>
                        <a:t>Desarrollo Rural y descentralización</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Es necesario garantizar la </a:t>
                      </a:r>
                      <a:r>
                        <a:rPr lang="es-ES" sz="1600" dirty="0">
                          <a:effectLst/>
                          <a:highlight>
                            <a:srgbClr val="FFFF00"/>
                          </a:highlight>
                        </a:rPr>
                        <a:t>seguridad alimentaria</a:t>
                      </a:r>
                      <a:r>
                        <a:rPr lang="es-ES" sz="1600" dirty="0">
                          <a:effectLst/>
                        </a:rPr>
                        <a:t>, esto solo si se garantizan las bases para la industrialización y los espacios de productividad.</a:t>
                      </a:r>
                      <a:endParaRPr lang="es-CO" sz="1600" dirty="0">
                        <a:effectLst/>
                      </a:endParaRPr>
                    </a:p>
                    <a:p>
                      <a:pPr algn="just">
                        <a:lnSpc>
                          <a:spcPct val="107000"/>
                        </a:lnSpc>
                        <a:spcAft>
                          <a:spcPts val="800"/>
                        </a:spcAft>
                      </a:pPr>
                      <a:r>
                        <a:rPr lang="es-ES" sz="1600" dirty="0">
                          <a:effectLst/>
                        </a:rPr>
                        <a:t>Despolitizar el Ministerio del interior de Agricultura y buscar la renegociación de los TLC.</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7386065"/>
                  </a:ext>
                </a:extLst>
              </a:tr>
              <a:tr h="160655">
                <a:tc>
                  <a:txBody>
                    <a:bodyPr/>
                    <a:lstStyle/>
                    <a:p>
                      <a:pPr algn="just">
                        <a:lnSpc>
                          <a:spcPct val="107000"/>
                        </a:lnSpc>
                        <a:spcAft>
                          <a:spcPts val="800"/>
                        </a:spcAft>
                      </a:pPr>
                      <a:r>
                        <a:rPr lang="es-ES" sz="1600">
                          <a:effectLst/>
                        </a:rPr>
                        <a:t>Educación</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600" dirty="0">
                          <a:effectLst/>
                        </a:rPr>
                        <a:t>Desarrollar e implementar los planes decenales de cultura y formación profesional de los jóvenes de las comunidades rurales.</a:t>
                      </a:r>
                      <a:endParaRPr lang="es-CO" sz="1600" dirty="0">
                        <a:effectLst/>
                      </a:endParaRPr>
                    </a:p>
                    <a:p>
                      <a:pPr algn="just">
                        <a:lnSpc>
                          <a:spcPct val="107000"/>
                        </a:lnSpc>
                        <a:spcAft>
                          <a:spcPts val="800"/>
                        </a:spcAft>
                      </a:pPr>
                      <a:r>
                        <a:rPr lang="es-ES" sz="1600" dirty="0">
                          <a:effectLst/>
                          <a:highlight>
                            <a:srgbClr val="FFFF00"/>
                          </a:highlight>
                        </a:rPr>
                        <a:t>Revisión del diseño curricular e implementación de mejoras con pertinencia </a:t>
                      </a:r>
                      <a:r>
                        <a:rPr lang="es-ES" sz="1600" dirty="0">
                          <a:effectLst/>
                        </a:rPr>
                        <a:t>y el fortalecimiento de los programas T y 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4921140"/>
                  </a:ext>
                </a:extLst>
              </a:tr>
            </a:tbl>
          </a:graphicData>
        </a:graphic>
      </p:graphicFrame>
    </p:spTree>
    <p:extLst>
      <p:ext uri="{BB962C8B-B14F-4D97-AF65-F5344CB8AC3E}">
        <p14:creationId xmlns:p14="http://schemas.microsoft.com/office/powerpoint/2010/main" val="296581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10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grupo de personas en un salón de clases&#10;&#10;Descripción generada automáticamente con confianza media">
            <a:extLst>
              <a:ext uri="{FF2B5EF4-FFF2-40B4-BE49-F238E27FC236}">
                <a16:creationId xmlns:a16="http://schemas.microsoft.com/office/drawing/2014/main" id="{C7649E39-FA98-E242-BD80-DA2636A29BE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5" name="CuadroTexto 4">
            <a:extLst>
              <a:ext uri="{FF2B5EF4-FFF2-40B4-BE49-F238E27FC236}">
                <a16:creationId xmlns:a16="http://schemas.microsoft.com/office/drawing/2014/main" id="{970ECF50-A934-A106-36EA-79EA579A3125}"/>
              </a:ext>
            </a:extLst>
          </p:cNvPr>
          <p:cNvSpPr txBox="1"/>
          <p:nvPr/>
        </p:nvSpPr>
        <p:spPr>
          <a:xfrm>
            <a:off x="326571" y="2827176"/>
            <a:ext cx="2424062" cy="769441"/>
          </a:xfrm>
          <a:prstGeom prst="rect">
            <a:avLst/>
          </a:prstGeom>
          <a:noFill/>
        </p:spPr>
        <p:txBody>
          <a:bodyPr wrap="none" rtlCol="0">
            <a:spAutoFit/>
          </a:bodyPr>
          <a:lstStyle/>
          <a:p>
            <a:r>
              <a:rPr lang="es-ES" sz="4400" dirty="0">
                <a:ln w="0"/>
                <a:effectLst>
                  <a:outerShdw blurRad="38100" dist="19050" dir="2700000" algn="tl" rotWithShape="0">
                    <a:schemeClr val="dk1">
                      <a:alpha val="40000"/>
                    </a:schemeClr>
                  </a:outerShdw>
                </a:effectLst>
                <a:latin typeface="Montserrat" panose="02000505000000020004" pitchFamily="2" charset="0"/>
              </a:rPr>
              <a:t>Prólogo</a:t>
            </a:r>
            <a:endParaRPr lang="es-CO" sz="4400" dirty="0">
              <a:ln w="0"/>
              <a:effectLst>
                <a:outerShdw blurRad="38100" dist="19050" dir="2700000" algn="tl" rotWithShape="0">
                  <a:schemeClr val="dk1">
                    <a:alpha val="40000"/>
                  </a:schemeClr>
                </a:outerShdw>
              </a:effectLst>
              <a:latin typeface="Montserrat" panose="02000505000000020004" pitchFamily="2" charset="0"/>
            </a:endParaRPr>
          </a:p>
        </p:txBody>
      </p:sp>
    </p:spTree>
    <p:extLst>
      <p:ext uri="{BB962C8B-B14F-4D97-AF65-F5344CB8AC3E}">
        <p14:creationId xmlns:p14="http://schemas.microsoft.com/office/powerpoint/2010/main" val="226058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AB95D8-FD94-4A86-A068-D822E50EE6B7}"/>
              </a:ext>
            </a:extLst>
          </p:cNvPr>
          <p:cNvSpPr>
            <a:spLocks noGrp="1"/>
          </p:cNvSpPr>
          <p:nvPr>
            <p:ph type="title"/>
          </p:nvPr>
        </p:nvSpPr>
        <p:spPr>
          <a:xfrm>
            <a:off x="334347" y="409912"/>
            <a:ext cx="10515600" cy="756415"/>
          </a:xfrm>
        </p:spPr>
        <p:txBody>
          <a:bodyPr/>
          <a:lstStyle/>
          <a:p>
            <a:r>
              <a:rPr lang="es-CO" dirty="0"/>
              <a:t>¿Por qué lo hicimos?</a:t>
            </a:r>
          </a:p>
        </p:txBody>
      </p:sp>
      <p:sp>
        <p:nvSpPr>
          <p:cNvPr id="3" name="CuadroTexto 2">
            <a:extLst>
              <a:ext uri="{FF2B5EF4-FFF2-40B4-BE49-F238E27FC236}">
                <a16:creationId xmlns:a16="http://schemas.microsoft.com/office/drawing/2014/main" id="{8FBB1DE5-8B93-9524-8E4D-7659F2CE3C2C}"/>
              </a:ext>
            </a:extLst>
          </p:cNvPr>
          <p:cNvSpPr txBox="1"/>
          <p:nvPr/>
        </p:nvSpPr>
        <p:spPr>
          <a:xfrm>
            <a:off x="928688" y="1334277"/>
            <a:ext cx="6134586" cy="5047536"/>
          </a:xfrm>
          <a:prstGeom prst="rect">
            <a:avLst/>
          </a:prstGeom>
          <a:noFill/>
        </p:spPr>
        <p:txBody>
          <a:bodyPr wrap="square" rtlCol="0">
            <a:spAutoFit/>
          </a:bodyPr>
          <a:lstStyle/>
          <a:p>
            <a:pPr algn="l"/>
            <a:r>
              <a:rPr lang="es-ES" sz="1400" b="0" i="0" u="none" strike="noStrike" baseline="0" dirty="0">
                <a:latin typeface="Calibri" panose="020F0502020204030204" pitchFamily="34" charset="0"/>
              </a:rPr>
              <a:t>El PND 2018-2022 tuvo 3 grandes dificultades:</a:t>
            </a:r>
          </a:p>
          <a:p>
            <a:pPr marL="285750" indent="-285750" algn="l">
              <a:buFontTx/>
              <a:buChar char="-"/>
            </a:pPr>
            <a:r>
              <a:rPr lang="es-ES" sz="1400" dirty="0">
                <a:latin typeface="Calibri" panose="020F0502020204030204" pitchFamily="34" charset="0"/>
              </a:rPr>
              <a:t>Pandemia de la COVID-19 </a:t>
            </a:r>
          </a:p>
          <a:p>
            <a:pPr marL="742950" lvl="1" indent="-285750">
              <a:buFontTx/>
              <a:buChar char="-"/>
            </a:pPr>
            <a:r>
              <a:rPr lang="es-ES" sz="1400" dirty="0">
                <a:latin typeface="Calibri" panose="020F0502020204030204" pitchFamily="34" charset="0"/>
              </a:rPr>
              <a:t>Seguridad alimentaria</a:t>
            </a:r>
          </a:p>
          <a:p>
            <a:pPr marL="742950" lvl="1" indent="-285750">
              <a:buFontTx/>
              <a:buChar char="-"/>
            </a:pPr>
            <a:r>
              <a:rPr lang="es-ES" sz="1400" dirty="0">
                <a:latin typeface="Calibri" panose="020F0502020204030204" pitchFamily="34" charset="0"/>
              </a:rPr>
              <a:t>Empleo</a:t>
            </a:r>
          </a:p>
          <a:p>
            <a:pPr marL="742950" lvl="1" indent="-285750">
              <a:buFontTx/>
              <a:buChar char="-"/>
            </a:pPr>
            <a:r>
              <a:rPr lang="es-ES" sz="1400" dirty="0">
                <a:latin typeface="Calibri" panose="020F0502020204030204" pitchFamily="34" charset="0"/>
              </a:rPr>
              <a:t>Afectó de manera directa la participación ciudadana</a:t>
            </a:r>
          </a:p>
          <a:p>
            <a:pPr marL="285750" indent="-285750" algn="l">
              <a:buFontTx/>
              <a:buChar char="-"/>
            </a:pPr>
            <a:r>
              <a:rPr lang="es-ES" sz="1400" dirty="0">
                <a:latin typeface="Calibri" panose="020F0502020204030204" pitchFamily="34" charset="0"/>
              </a:rPr>
              <a:t>Violencia armada en Colombia</a:t>
            </a:r>
          </a:p>
          <a:p>
            <a:pPr marL="742950" lvl="1" indent="-285750">
              <a:buFontTx/>
              <a:buChar char="-"/>
            </a:pPr>
            <a:r>
              <a:rPr lang="es-ES" sz="1400" dirty="0">
                <a:latin typeface="Calibri" panose="020F0502020204030204" pitchFamily="34" charset="0"/>
              </a:rPr>
              <a:t>930 lideres y lideresas asesinadas, 245 firmantes del proceso de paz (Indepaz, 2022).</a:t>
            </a:r>
          </a:p>
          <a:p>
            <a:pPr marL="285750" indent="-285750" algn="l">
              <a:buFontTx/>
              <a:buChar char="-"/>
            </a:pPr>
            <a:r>
              <a:rPr lang="es-ES" sz="1400" dirty="0">
                <a:latin typeface="Calibri" panose="020F0502020204030204" pitchFamily="34" charset="0"/>
              </a:rPr>
              <a:t>Falta de garantías para el ejercicio real y efectivo de los derechos cívicos y políticos de los movimientos sociales.</a:t>
            </a:r>
          </a:p>
          <a:p>
            <a:pPr marL="742950" lvl="1" indent="-285750">
              <a:buFontTx/>
              <a:buChar char="-"/>
            </a:pPr>
            <a:r>
              <a:rPr lang="es-ES" sz="1400" dirty="0">
                <a:latin typeface="Calibri" panose="020F0502020204030204" pitchFamily="34" charset="0"/>
              </a:rPr>
              <a:t>Manifestaciones ciudadanas</a:t>
            </a:r>
          </a:p>
          <a:p>
            <a:pPr marL="742950" lvl="1" indent="-285750">
              <a:buFontTx/>
              <a:buChar char="-"/>
            </a:pPr>
            <a:r>
              <a:rPr lang="es-ES" sz="1400" dirty="0">
                <a:latin typeface="Calibri" panose="020F0502020204030204" pitchFamily="34" charset="0"/>
              </a:rPr>
              <a:t>Paro Nacional del 28 de abril de 2021</a:t>
            </a:r>
          </a:p>
          <a:p>
            <a:pPr marL="742950" lvl="1" indent="-285750">
              <a:buFontTx/>
              <a:buChar char="-"/>
            </a:pPr>
            <a:r>
              <a:rPr lang="es-ES" sz="1400" dirty="0">
                <a:latin typeface="Calibri" panose="020F0502020204030204" pitchFamily="34" charset="0"/>
              </a:rPr>
              <a:t>Denuncias de CTP </a:t>
            </a:r>
            <a:endParaRPr lang="es-CO" sz="1400" dirty="0">
              <a:latin typeface="Calibri" panose="020F0502020204030204" pitchFamily="34" charset="0"/>
            </a:endParaRPr>
          </a:p>
          <a:p>
            <a:pPr marL="742950" lvl="1" indent="-285750">
              <a:buFontTx/>
              <a:buChar char="-"/>
            </a:pPr>
            <a:endParaRPr lang="es-CO" sz="1400" dirty="0">
              <a:latin typeface="Calibri" panose="020F0502020204030204" pitchFamily="34" charset="0"/>
            </a:endParaRPr>
          </a:p>
          <a:p>
            <a:pPr lvl="1"/>
            <a:r>
              <a:rPr lang="es-CO" sz="1400" dirty="0">
                <a:latin typeface="Calibri" panose="020F0502020204030204" pitchFamily="34" charset="0"/>
              </a:rPr>
              <a:t>Aprendizajes </a:t>
            </a:r>
          </a:p>
          <a:p>
            <a:pPr lvl="1"/>
            <a:r>
              <a:rPr lang="es-CO" sz="1400" dirty="0">
                <a:latin typeface="Calibri" panose="020F0502020204030204" pitchFamily="34" charset="0"/>
              </a:rPr>
              <a:t>- Necesidad de fortalecer la participación, el diálogo y la construcción colectiva, así como apostarle más a los procesos comunitarios y asociativos en el país.</a:t>
            </a:r>
            <a:endParaRPr lang="es-ES" sz="1400" b="0" i="0" u="none" strike="noStrike" baseline="0" dirty="0">
              <a:latin typeface="Calibri" panose="020F0502020204030204" pitchFamily="34" charset="0"/>
            </a:endParaRPr>
          </a:p>
          <a:p>
            <a:pPr algn="l"/>
            <a:endParaRPr lang="es-ES" sz="1400" dirty="0">
              <a:latin typeface="Calibri" panose="020F0502020204030204" pitchFamily="34" charset="0"/>
            </a:endParaRPr>
          </a:p>
          <a:p>
            <a:pPr algn="l"/>
            <a:r>
              <a:rPr lang="es-ES" sz="1400" b="0" i="0" u="none" strike="noStrike" baseline="0" dirty="0">
                <a:latin typeface="Calibri" panose="020F0502020204030204" pitchFamily="34" charset="0"/>
              </a:rPr>
              <a:t>El CNP y los CTP del país tenemos la firme convicción de posicionar la planeación participativa como una herramienta de cambio y de transformación social en los territorios.</a:t>
            </a:r>
          </a:p>
          <a:p>
            <a:pPr algn="l"/>
            <a:endParaRPr lang="es-ES" sz="1400" dirty="0">
              <a:latin typeface="Calibri" panose="020F0502020204030204" pitchFamily="34" charset="0"/>
            </a:endParaRPr>
          </a:p>
        </p:txBody>
      </p:sp>
      <p:pic>
        <p:nvPicPr>
          <p:cNvPr id="5" name="Imagen 4" descr="Diagrama&#10;&#10;Descripción generada automáticamente">
            <a:extLst>
              <a:ext uri="{FF2B5EF4-FFF2-40B4-BE49-F238E27FC236}">
                <a16:creationId xmlns:a16="http://schemas.microsoft.com/office/drawing/2014/main" id="{11AB1ACE-51F0-95B8-0F73-9BE110B20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969" y="0"/>
            <a:ext cx="4822031" cy="6858000"/>
          </a:xfrm>
          <a:prstGeom prst="rect">
            <a:avLst/>
          </a:prstGeom>
        </p:spPr>
      </p:pic>
    </p:spTree>
    <p:extLst>
      <p:ext uri="{BB962C8B-B14F-4D97-AF65-F5344CB8AC3E}">
        <p14:creationId xmlns:p14="http://schemas.microsoft.com/office/powerpoint/2010/main" val="326771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Grupo de personas en un evento&#10;&#10;Descripción generada automáticamente">
            <a:extLst>
              <a:ext uri="{FF2B5EF4-FFF2-40B4-BE49-F238E27FC236}">
                <a16:creationId xmlns:a16="http://schemas.microsoft.com/office/drawing/2014/main" id="{C5E149AD-8D5B-1889-9822-74A3D92CE94E}"/>
              </a:ext>
            </a:extLst>
          </p:cNvPr>
          <p:cNvPicPr>
            <a:picLocks noChangeAspect="1"/>
          </p:cNvPicPr>
          <p:nvPr/>
        </p:nvPicPr>
        <p:blipFill rotWithShape="1">
          <a:blip r:embed="rId2">
            <a:alphaModFix amt="16000"/>
            <a:extLst>
              <a:ext uri="{28A0092B-C50C-407E-A947-70E740481C1C}">
                <a14:useLocalDpi xmlns:a14="http://schemas.microsoft.com/office/drawing/2010/main" val="0"/>
              </a:ext>
            </a:extLst>
          </a:blip>
          <a:srcRect r="1505"/>
          <a:stretch/>
        </p:blipFill>
        <p:spPr>
          <a:xfrm>
            <a:off x="0" y="0"/>
            <a:ext cx="12192000" cy="7353300"/>
          </a:xfrm>
          <a:prstGeom prst="rect">
            <a:avLst/>
          </a:prstGeom>
        </p:spPr>
      </p:pic>
      <p:sp>
        <p:nvSpPr>
          <p:cNvPr id="2" name="Título 1">
            <a:extLst>
              <a:ext uri="{FF2B5EF4-FFF2-40B4-BE49-F238E27FC236}">
                <a16:creationId xmlns:a16="http://schemas.microsoft.com/office/drawing/2014/main" id="{BEAB95D8-FD94-4A86-A068-D822E50EE6B7}"/>
              </a:ext>
            </a:extLst>
          </p:cNvPr>
          <p:cNvSpPr>
            <a:spLocks noGrp="1"/>
          </p:cNvSpPr>
          <p:nvPr>
            <p:ph type="title"/>
          </p:nvPr>
        </p:nvSpPr>
        <p:spPr>
          <a:xfrm>
            <a:off x="1124339" y="660672"/>
            <a:ext cx="6419461" cy="756415"/>
          </a:xfrm>
        </p:spPr>
        <p:txBody>
          <a:bodyPr/>
          <a:lstStyle/>
          <a:p>
            <a:r>
              <a:rPr lang="es-CO" dirty="0"/>
              <a:t>¿Con qué insumos?</a:t>
            </a:r>
          </a:p>
        </p:txBody>
      </p:sp>
      <p:sp>
        <p:nvSpPr>
          <p:cNvPr id="3" name="CuadroTexto 2">
            <a:extLst>
              <a:ext uri="{FF2B5EF4-FFF2-40B4-BE49-F238E27FC236}">
                <a16:creationId xmlns:a16="http://schemas.microsoft.com/office/drawing/2014/main" id="{8FBB1DE5-8B93-9524-8E4D-7659F2CE3C2C}"/>
              </a:ext>
            </a:extLst>
          </p:cNvPr>
          <p:cNvSpPr txBox="1"/>
          <p:nvPr/>
        </p:nvSpPr>
        <p:spPr>
          <a:xfrm>
            <a:off x="373224" y="1586204"/>
            <a:ext cx="11364686" cy="369332"/>
          </a:xfrm>
          <a:prstGeom prst="rect">
            <a:avLst/>
          </a:prstGeom>
          <a:noFill/>
        </p:spPr>
        <p:txBody>
          <a:bodyPr wrap="square" rtlCol="0">
            <a:spAutoFit/>
          </a:bodyPr>
          <a:lstStyle/>
          <a:p>
            <a:pPr algn="l"/>
            <a:endParaRPr lang="es-CO" dirty="0"/>
          </a:p>
        </p:txBody>
      </p:sp>
      <p:sp>
        <p:nvSpPr>
          <p:cNvPr id="4" name="CuadroTexto 3">
            <a:extLst>
              <a:ext uri="{FF2B5EF4-FFF2-40B4-BE49-F238E27FC236}">
                <a16:creationId xmlns:a16="http://schemas.microsoft.com/office/drawing/2014/main" id="{4C486BF5-5A56-F6D0-0A54-0E37B8230FE8}"/>
              </a:ext>
            </a:extLst>
          </p:cNvPr>
          <p:cNvSpPr txBox="1"/>
          <p:nvPr/>
        </p:nvSpPr>
        <p:spPr>
          <a:xfrm>
            <a:off x="1088183" y="1661432"/>
            <a:ext cx="4855417" cy="4708981"/>
          </a:xfrm>
          <a:prstGeom prst="rect">
            <a:avLst/>
          </a:prstGeom>
          <a:noFill/>
        </p:spPr>
        <p:txBody>
          <a:bodyPr wrap="square" rtlCol="0">
            <a:spAutoFit/>
          </a:bodyPr>
          <a:lstStyle/>
          <a:p>
            <a:r>
              <a:rPr lang="es-ES" sz="2000" dirty="0"/>
              <a:t>Diálogo con CTP de municipios PDET.</a:t>
            </a:r>
          </a:p>
          <a:p>
            <a:endParaRPr lang="es-ES" sz="2000" dirty="0"/>
          </a:p>
          <a:p>
            <a:r>
              <a:rPr lang="es-ES" sz="2000" dirty="0"/>
              <a:t>Insumos sectoriales (CTP y CNP).</a:t>
            </a:r>
          </a:p>
          <a:p>
            <a:endParaRPr lang="es-ES" sz="2000" dirty="0"/>
          </a:p>
          <a:p>
            <a:r>
              <a:rPr lang="es-ES" sz="2000" dirty="0"/>
              <a:t>Insumos regionales (resultado de los Encuentros Regionales de Planeación Participativa que lideró el CNP en Cali, Rivera, Medellín y Barranquilla y que se desarrollaron en el primer semestre de 2022).</a:t>
            </a:r>
          </a:p>
          <a:p>
            <a:endParaRPr lang="es-ES" sz="2000" dirty="0"/>
          </a:p>
          <a:p>
            <a:r>
              <a:rPr lang="es-ES" sz="2000" dirty="0"/>
              <a:t>Informe de ONG (Instituto Kroc).</a:t>
            </a:r>
          </a:p>
          <a:p>
            <a:endParaRPr lang="es-ES" sz="2000" dirty="0"/>
          </a:p>
          <a:p>
            <a:r>
              <a:rPr lang="es-ES" sz="2000" dirty="0"/>
              <a:t>Memorias y resultados de eventos CNP desde 2018.</a:t>
            </a:r>
            <a:endParaRPr lang="es-CO" sz="2000" dirty="0"/>
          </a:p>
        </p:txBody>
      </p:sp>
    </p:spTree>
    <p:extLst>
      <p:ext uri="{BB962C8B-B14F-4D97-AF65-F5344CB8AC3E}">
        <p14:creationId xmlns:p14="http://schemas.microsoft.com/office/powerpoint/2010/main" val="264695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grupo de personas en un juego&#10;&#10;Descripción generada automáticamente con confianza media">
            <a:extLst>
              <a:ext uri="{FF2B5EF4-FFF2-40B4-BE49-F238E27FC236}">
                <a16:creationId xmlns:a16="http://schemas.microsoft.com/office/drawing/2014/main" id="{84F2111D-C57C-7EF9-F60E-7C8D0484A2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2" name="Título 1">
            <a:extLst>
              <a:ext uri="{FF2B5EF4-FFF2-40B4-BE49-F238E27FC236}">
                <a16:creationId xmlns:a16="http://schemas.microsoft.com/office/drawing/2014/main" id="{BEAB95D8-FD94-4A86-A068-D822E50EE6B7}"/>
              </a:ext>
            </a:extLst>
          </p:cNvPr>
          <p:cNvSpPr>
            <a:spLocks noGrp="1"/>
          </p:cNvSpPr>
          <p:nvPr>
            <p:ph type="title"/>
          </p:nvPr>
        </p:nvSpPr>
        <p:spPr>
          <a:xfrm>
            <a:off x="362339" y="717822"/>
            <a:ext cx="10515600" cy="756415"/>
          </a:xfrm>
        </p:spPr>
        <p:txBody>
          <a:bodyPr/>
          <a:lstStyle/>
          <a:p>
            <a:r>
              <a:rPr lang="es-CO" dirty="0"/>
              <a:t>¿Cómo está organizado?</a:t>
            </a:r>
          </a:p>
        </p:txBody>
      </p:sp>
      <p:sp>
        <p:nvSpPr>
          <p:cNvPr id="3" name="CuadroTexto 2">
            <a:extLst>
              <a:ext uri="{FF2B5EF4-FFF2-40B4-BE49-F238E27FC236}">
                <a16:creationId xmlns:a16="http://schemas.microsoft.com/office/drawing/2014/main" id="{8FBB1DE5-8B93-9524-8E4D-7659F2CE3C2C}"/>
              </a:ext>
            </a:extLst>
          </p:cNvPr>
          <p:cNvSpPr txBox="1"/>
          <p:nvPr/>
        </p:nvSpPr>
        <p:spPr>
          <a:xfrm>
            <a:off x="373224" y="1586204"/>
            <a:ext cx="11364686" cy="369332"/>
          </a:xfrm>
          <a:prstGeom prst="rect">
            <a:avLst/>
          </a:prstGeom>
          <a:noFill/>
        </p:spPr>
        <p:txBody>
          <a:bodyPr wrap="square" rtlCol="0">
            <a:spAutoFit/>
          </a:bodyPr>
          <a:lstStyle/>
          <a:p>
            <a:pPr algn="l"/>
            <a:endParaRPr lang="es-CO" dirty="0"/>
          </a:p>
        </p:txBody>
      </p:sp>
      <p:sp>
        <p:nvSpPr>
          <p:cNvPr id="4" name="CuadroTexto 3">
            <a:extLst>
              <a:ext uri="{FF2B5EF4-FFF2-40B4-BE49-F238E27FC236}">
                <a16:creationId xmlns:a16="http://schemas.microsoft.com/office/drawing/2014/main" id="{4C486BF5-5A56-F6D0-0A54-0E37B8230FE8}"/>
              </a:ext>
            </a:extLst>
          </p:cNvPr>
          <p:cNvSpPr txBox="1"/>
          <p:nvPr/>
        </p:nvSpPr>
        <p:spPr>
          <a:xfrm>
            <a:off x="345232" y="1632857"/>
            <a:ext cx="11196735" cy="2784737"/>
          </a:xfrm>
          <a:prstGeom prst="rect">
            <a:avLst/>
          </a:prstGeom>
          <a:noFill/>
        </p:spPr>
        <p:txBody>
          <a:bodyPr wrap="square" rtlCol="0">
            <a:spAutoFit/>
          </a:bodyPr>
          <a:lstStyle/>
          <a:p>
            <a:pPr marL="285750" indent="-285750" algn="l">
              <a:lnSpc>
                <a:spcPct val="200000"/>
              </a:lnSpc>
              <a:buFont typeface="Arial" panose="020B0604020202020204" pitchFamily="34" charset="0"/>
              <a:buChar char="•"/>
            </a:pPr>
            <a:r>
              <a:rPr lang="es-ES" sz="1800" b="0" i="0" u="none" strike="noStrike" baseline="0" dirty="0">
                <a:latin typeface="Calibri" panose="020F0502020204030204" pitchFamily="34" charset="0"/>
              </a:rPr>
              <a:t>Capítulo 1. Recomendaciones sobre implementación del Acuerdo de paz. </a:t>
            </a:r>
          </a:p>
          <a:p>
            <a:pPr marL="285750" indent="-285750" algn="l">
              <a:lnSpc>
                <a:spcPct val="200000"/>
              </a:lnSpc>
              <a:buFont typeface="Arial" panose="020B0604020202020204" pitchFamily="34" charset="0"/>
              <a:buChar char="•"/>
            </a:pPr>
            <a:r>
              <a:rPr lang="es-CO" sz="1800" b="0" i="0" u="none" strike="noStrike" baseline="0" dirty="0">
                <a:latin typeface="Calibri" panose="020F0502020204030204" pitchFamily="34" charset="0"/>
              </a:rPr>
              <a:t>Capítulo 2. Recomendaciones desde CTP de municipios PDET.</a:t>
            </a:r>
          </a:p>
          <a:p>
            <a:pPr marL="285750" indent="-285750" algn="l">
              <a:lnSpc>
                <a:spcPct val="200000"/>
              </a:lnSpc>
              <a:buFont typeface="Arial" panose="020B0604020202020204" pitchFamily="34" charset="0"/>
              <a:buChar char="•"/>
            </a:pPr>
            <a:r>
              <a:rPr lang="es-ES" sz="1800" b="0" i="0" u="none" strike="noStrike" baseline="0" dirty="0">
                <a:latin typeface="Calibri" panose="020F0502020204030204" pitchFamily="34" charset="0"/>
              </a:rPr>
              <a:t>Capítulo 3. Recomendaciones sobre mejoramiento de la planeación participativa.</a:t>
            </a:r>
          </a:p>
          <a:p>
            <a:pPr marL="285750" indent="-285750" algn="l">
              <a:lnSpc>
                <a:spcPct val="200000"/>
              </a:lnSpc>
              <a:buFont typeface="Arial" panose="020B0604020202020204" pitchFamily="34" charset="0"/>
              <a:buChar char="•"/>
            </a:pPr>
            <a:r>
              <a:rPr lang="es-ES" sz="1800" b="0" i="0" u="none" strike="noStrike" baseline="0" dirty="0">
                <a:latin typeface="Calibri" panose="020F0502020204030204" pitchFamily="34" charset="0"/>
              </a:rPr>
              <a:t>Capítulo 4. Recomendaciones al Plan Nacional de Desarrollo por sectores.</a:t>
            </a:r>
          </a:p>
          <a:p>
            <a:pPr marL="285750" indent="-285750" algn="l">
              <a:lnSpc>
                <a:spcPct val="200000"/>
              </a:lnSpc>
              <a:buFont typeface="Arial" panose="020B0604020202020204" pitchFamily="34" charset="0"/>
              <a:buChar char="•"/>
            </a:pPr>
            <a:r>
              <a:rPr lang="es-CO" sz="1800" b="0" i="0" u="none" strike="noStrike" baseline="0" dirty="0">
                <a:latin typeface="Calibri" panose="020F0502020204030204" pitchFamily="34" charset="0"/>
              </a:rPr>
              <a:t>Capítulo 5. Recomendaciones regionales.</a:t>
            </a:r>
            <a:endParaRPr lang="es-CO" dirty="0"/>
          </a:p>
        </p:txBody>
      </p:sp>
    </p:spTree>
    <p:extLst>
      <p:ext uri="{BB962C8B-B14F-4D97-AF65-F5344CB8AC3E}">
        <p14:creationId xmlns:p14="http://schemas.microsoft.com/office/powerpoint/2010/main" val="264859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A45BA-CBA6-4FCA-9E83-3B66698FBEC8}"/>
              </a:ext>
            </a:extLst>
          </p:cNvPr>
          <p:cNvSpPr>
            <a:spLocks noGrp="1"/>
          </p:cNvSpPr>
          <p:nvPr>
            <p:ph type="title"/>
          </p:nvPr>
        </p:nvSpPr>
        <p:spPr>
          <a:xfrm>
            <a:off x="808029" y="902567"/>
            <a:ext cx="9399661" cy="3737373"/>
          </a:xfrm>
        </p:spPr>
        <p:txBody>
          <a:bodyPr/>
          <a:lstStyle/>
          <a:p>
            <a:r>
              <a:rPr lang="es-ES" sz="7200" dirty="0"/>
              <a:t>Algunas recomendaciones</a:t>
            </a:r>
            <a:endParaRPr lang="es-CO" sz="7200" dirty="0"/>
          </a:p>
        </p:txBody>
      </p:sp>
    </p:spTree>
    <p:extLst>
      <p:ext uri="{BB962C8B-B14F-4D97-AF65-F5344CB8AC3E}">
        <p14:creationId xmlns:p14="http://schemas.microsoft.com/office/powerpoint/2010/main" val="93481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D1622-4629-47F9-B338-216A5B4261BE}"/>
              </a:ext>
            </a:extLst>
          </p:cNvPr>
          <p:cNvSpPr>
            <a:spLocks noGrp="1"/>
          </p:cNvSpPr>
          <p:nvPr>
            <p:ph type="title"/>
          </p:nvPr>
        </p:nvSpPr>
        <p:spPr>
          <a:xfrm>
            <a:off x="446313" y="381921"/>
            <a:ext cx="11170298" cy="1502863"/>
          </a:xfrm>
        </p:spPr>
        <p:txBody>
          <a:bodyPr/>
          <a:lstStyle/>
          <a:p>
            <a:r>
              <a:rPr lang="es-ES" sz="4400" b="0" i="0" u="none" strike="noStrike" baseline="0" dirty="0">
                <a:latin typeface="Montserrat" panose="02000505000000020004" pitchFamily="2" charset="0"/>
              </a:rPr>
              <a:t>Capítulo 1. Recomendaciones sobre implementación del Acuerdo de Paz </a:t>
            </a:r>
            <a:br>
              <a:rPr lang="es-ES" sz="4400" b="0" i="0" u="none" strike="noStrike" baseline="0" dirty="0">
                <a:latin typeface="Montserrat" panose="02000505000000020004" pitchFamily="2" charset="0"/>
              </a:rPr>
            </a:br>
            <a:endParaRPr lang="es-CO" dirty="0">
              <a:latin typeface="Montserrat" panose="02000505000000020004" pitchFamily="2" charset="0"/>
            </a:endParaRPr>
          </a:p>
        </p:txBody>
      </p:sp>
      <p:sp>
        <p:nvSpPr>
          <p:cNvPr id="3" name="CuadroTexto 2">
            <a:extLst>
              <a:ext uri="{FF2B5EF4-FFF2-40B4-BE49-F238E27FC236}">
                <a16:creationId xmlns:a16="http://schemas.microsoft.com/office/drawing/2014/main" id="{396F6649-13EA-6E63-2DA4-E91ECE4853D4}"/>
              </a:ext>
            </a:extLst>
          </p:cNvPr>
          <p:cNvSpPr txBox="1"/>
          <p:nvPr/>
        </p:nvSpPr>
        <p:spPr>
          <a:xfrm>
            <a:off x="942395" y="1922104"/>
            <a:ext cx="10982130" cy="4247317"/>
          </a:xfrm>
          <a:prstGeom prst="rect">
            <a:avLst/>
          </a:prstGeom>
          <a:noFill/>
        </p:spPr>
        <p:txBody>
          <a:bodyPr wrap="square" rtlCol="0">
            <a:spAutoFit/>
          </a:bodyPr>
          <a:lstStyle/>
          <a:p>
            <a:pPr algn="l"/>
            <a:r>
              <a:rPr lang="es-ES" sz="1800" b="0" i="0" u="none" strike="noStrike" baseline="0" dirty="0">
                <a:latin typeface="Calibri" panose="020F0502020204030204" pitchFamily="34" charset="0"/>
              </a:rPr>
              <a:t>El CNP ha buscado transformar las realidades de la planeación participativa en Colombia, a través de la propuesta de ajuste a la </a:t>
            </a:r>
            <a:r>
              <a:rPr lang="es-ES" sz="1800" b="1" i="0" u="none" strike="noStrike" baseline="0" dirty="0">
                <a:latin typeface="Calibri" panose="020F0502020204030204" pitchFamily="34" charset="0"/>
              </a:rPr>
              <a:t>Ley 152 de 1994</a:t>
            </a:r>
            <a:r>
              <a:rPr lang="es-ES" sz="1800" b="0" i="0" u="none" strike="noStrike" baseline="0" dirty="0">
                <a:latin typeface="Calibri" panose="020F0502020204030204" pitchFamily="34" charset="0"/>
              </a:rPr>
              <a:t>. Sin embargo, vemos como una oportunidad inmejorable la aplicación de los Acuerdos de Paz, específicamente en lo que tiene que ver con el punto 2.2.6 referente a la </a:t>
            </a:r>
            <a:r>
              <a:rPr lang="es-ES" sz="1800" b="1" i="0" u="none" strike="noStrike" baseline="0" dirty="0">
                <a:latin typeface="Calibri" panose="020F0502020204030204" pitchFamily="34" charset="0"/>
              </a:rPr>
              <a:t>“Política para el fortalecimiento de la planeación democrática y </a:t>
            </a:r>
            <a:r>
              <a:rPr lang="es-CO" sz="1800" b="1" i="0" u="none" strike="noStrike" baseline="0" dirty="0">
                <a:latin typeface="Calibri" panose="020F0502020204030204" pitchFamily="34" charset="0"/>
              </a:rPr>
              <a:t>participativa”</a:t>
            </a:r>
            <a:r>
              <a:rPr lang="es-CO" sz="1800" b="0" i="0" u="none" strike="noStrike" baseline="0" dirty="0">
                <a:latin typeface="Calibri" panose="020F0502020204030204" pitchFamily="34" charset="0"/>
              </a:rPr>
              <a:t>.</a:t>
            </a:r>
          </a:p>
          <a:p>
            <a:pPr algn="l"/>
            <a:endParaRPr lang="es-CO" dirty="0">
              <a:latin typeface="Calibri" panose="020F0502020204030204" pitchFamily="34" charset="0"/>
            </a:endParaRPr>
          </a:p>
          <a:p>
            <a:pPr algn="l"/>
            <a:r>
              <a:rPr lang="es-CO" dirty="0">
                <a:latin typeface="Calibri" panose="020F0502020204030204" pitchFamily="34" charset="0"/>
              </a:rPr>
              <a:t>No se registra avance en ese punto del Acuerdo. </a:t>
            </a:r>
          </a:p>
          <a:p>
            <a:pPr algn="l"/>
            <a:endParaRPr lang="es-CO" dirty="0">
              <a:latin typeface="Calibri" panose="020F0502020204030204" pitchFamily="34" charset="0"/>
            </a:endParaRPr>
          </a:p>
          <a:p>
            <a:pPr algn="l"/>
            <a:r>
              <a:rPr lang="es-CO" dirty="0">
                <a:latin typeface="Calibri" panose="020F0502020204030204" pitchFamily="34" charset="0"/>
              </a:rPr>
              <a:t>El </a:t>
            </a:r>
            <a:r>
              <a:rPr lang="es-ES" sz="1800" b="0" i="0" u="none" strike="noStrike" baseline="0" dirty="0">
                <a:latin typeface="Calibri" panose="020F0502020204030204" pitchFamily="34" charset="0"/>
              </a:rPr>
              <a:t>CNP recomienda que el Gobierno Nacional impulse la política para el fortalecimiento de la planeación democrática y participativa. </a:t>
            </a:r>
            <a:r>
              <a:rPr lang="es-ES" dirty="0">
                <a:latin typeface="Calibri" panose="020F0502020204030204" pitchFamily="34" charset="0"/>
              </a:rPr>
              <a:t>A</a:t>
            </a:r>
            <a:r>
              <a:rPr lang="es-ES" sz="1800" b="0" i="0" u="none" strike="noStrike" baseline="0" dirty="0">
                <a:latin typeface="Calibri" panose="020F0502020204030204" pitchFamily="34" charset="0"/>
              </a:rPr>
              <a:t>delantar un proceso participativo amplio y que convoque a la diversidad de actores del país para avanzar hacia la reforma a la Ley 152 de 1994 reconociendo las realidades económicas, sociales, ambientales y culturales de los territorios y las comunidades, y considerando la participación ciudadana como el eje central en todo el ciclo de las políticas públicas que buscan el desarrollo integral en los territorios.</a:t>
            </a:r>
          </a:p>
          <a:p>
            <a:pPr algn="l"/>
            <a:endParaRPr lang="es-ES" dirty="0">
              <a:latin typeface="Calibri" panose="020F0502020204030204" pitchFamily="34" charset="0"/>
            </a:endParaRPr>
          </a:p>
          <a:p>
            <a:pPr algn="l"/>
            <a:r>
              <a:rPr lang="es-ES" dirty="0">
                <a:latin typeface="Calibri" panose="020F0502020204030204" pitchFamily="34" charset="0"/>
              </a:rPr>
              <a:t>El CNP avanza en una propuesta de reforma.</a:t>
            </a:r>
            <a:endParaRPr lang="es-CO" dirty="0">
              <a:latin typeface="Calibri" panose="020F0502020204030204" pitchFamily="34" charset="0"/>
            </a:endParaRPr>
          </a:p>
          <a:p>
            <a:pPr algn="l"/>
            <a:endParaRPr lang="es-CO" dirty="0"/>
          </a:p>
        </p:txBody>
      </p:sp>
    </p:spTree>
    <p:extLst>
      <p:ext uri="{BB962C8B-B14F-4D97-AF65-F5344CB8AC3E}">
        <p14:creationId xmlns:p14="http://schemas.microsoft.com/office/powerpoint/2010/main" val="72988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D1622-4629-47F9-B338-216A5B4261BE}"/>
              </a:ext>
            </a:extLst>
          </p:cNvPr>
          <p:cNvSpPr>
            <a:spLocks noGrp="1"/>
          </p:cNvSpPr>
          <p:nvPr>
            <p:ph type="title"/>
          </p:nvPr>
        </p:nvSpPr>
        <p:spPr>
          <a:xfrm>
            <a:off x="455644" y="605856"/>
            <a:ext cx="11170298" cy="1502863"/>
          </a:xfrm>
        </p:spPr>
        <p:txBody>
          <a:bodyPr/>
          <a:lstStyle/>
          <a:p>
            <a:r>
              <a:rPr lang="es-CO" dirty="0">
                <a:latin typeface="Montserrat" panose="02000505000000020004" pitchFamily="2" charset="0"/>
              </a:rPr>
              <a:t>Capítulo 2. Recomendaciones desde CTP de municipios PDET</a:t>
            </a:r>
          </a:p>
        </p:txBody>
      </p:sp>
      <p:sp>
        <p:nvSpPr>
          <p:cNvPr id="3" name="CuadroTexto 2">
            <a:extLst>
              <a:ext uri="{FF2B5EF4-FFF2-40B4-BE49-F238E27FC236}">
                <a16:creationId xmlns:a16="http://schemas.microsoft.com/office/drawing/2014/main" id="{438AF35D-B17B-DF42-EC5D-ABD95A485B0F}"/>
              </a:ext>
            </a:extLst>
          </p:cNvPr>
          <p:cNvSpPr txBox="1"/>
          <p:nvPr/>
        </p:nvSpPr>
        <p:spPr>
          <a:xfrm>
            <a:off x="634481" y="2211354"/>
            <a:ext cx="2847639" cy="369332"/>
          </a:xfrm>
          <a:prstGeom prst="rect">
            <a:avLst/>
          </a:prstGeom>
          <a:noFill/>
        </p:spPr>
        <p:txBody>
          <a:bodyPr wrap="none" rtlCol="0">
            <a:spAutoFit/>
          </a:bodyPr>
          <a:lstStyle/>
          <a:p>
            <a:r>
              <a:rPr lang="es-ES" dirty="0"/>
              <a:t>Por cada punto del Acuerdo.</a:t>
            </a:r>
            <a:endParaRPr lang="es-CO" dirty="0"/>
          </a:p>
        </p:txBody>
      </p:sp>
      <p:sp>
        <p:nvSpPr>
          <p:cNvPr id="4" name="CuadroTexto 3">
            <a:extLst>
              <a:ext uri="{FF2B5EF4-FFF2-40B4-BE49-F238E27FC236}">
                <a16:creationId xmlns:a16="http://schemas.microsoft.com/office/drawing/2014/main" id="{70EA7506-1C7F-CD5F-83E1-2B15381B13A4}"/>
              </a:ext>
            </a:extLst>
          </p:cNvPr>
          <p:cNvSpPr txBox="1"/>
          <p:nvPr/>
        </p:nvSpPr>
        <p:spPr>
          <a:xfrm>
            <a:off x="643812" y="2752531"/>
            <a:ext cx="11355355" cy="2031325"/>
          </a:xfrm>
          <a:prstGeom prst="rect">
            <a:avLst/>
          </a:prstGeom>
          <a:noFill/>
        </p:spPr>
        <p:txBody>
          <a:bodyPr wrap="square" rtlCol="0">
            <a:spAutoFit/>
          </a:bodyPr>
          <a:lstStyle/>
          <a:p>
            <a:pPr algn="l"/>
            <a:r>
              <a:rPr lang="es-CO" sz="1800" b="1" i="0" u="none" strike="noStrike" baseline="0" dirty="0">
                <a:latin typeface="Calibri-Bold"/>
              </a:rPr>
              <a:t>Punto 1. Tierras</a:t>
            </a:r>
          </a:p>
          <a:p>
            <a:pPr algn="l"/>
            <a:r>
              <a:rPr lang="es-ES" sz="1800" b="0" i="0" u="none" strike="noStrike" baseline="0" dirty="0">
                <a:latin typeface="Calibri" panose="020F0502020204030204" pitchFamily="34" charset="0"/>
              </a:rPr>
              <a:t>Los CTP de municipios PDET identifican pocos programas de restitución y titulación de tierras. Recomiendan implementar este punto con procedimientos más expeditos.</a:t>
            </a:r>
          </a:p>
          <a:p>
            <a:pPr algn="l"/>
            <a:endParaRPr lang="es-ES" sz="1800" b="0" i="0" u="none" strike="noStrike" baseline="0" dirty="0">
              <a:latin typeface="Calibri" panose="020F0502020204030204" pitchFamily="34" charset="0"/>
            </a:endParaRPr>
          </a:p>
          <a:p>
            <a:pPr algn="l"/>
            <a:r>
              <a:rPr lang="es-ES" sz="1800" b="0" i="0" u="none" strike="noStrike" baseline="0" dirty="0">
                <a:latin typeface="Calibri" panose="020F0502020204030204" pitchFamily="34" charset="0"/>
              </a:rPr>
              <a:t>La rama judicial ha avanzado en la expedición de fallos sobre recuperación de tierras productivas, sin embargo, es importante que esos fallos se ejecuten. Se propone el fortalecimiento de las Personerías de los municipios para que acompañen y hagan seguimiento a la ejecución de los </a:t>
            </a:r>
            <a:r>
              <a:rPr lang="es-CO" sz="1800" b="0" i="0" u="none" strike="noStrike" baseline="0" dirty="0">
                <a:latin typeface="Calibri" panose="020F0502020204030204" pitchFamily="34" charset="0"/>
              </a:rPr>
              <a:t>fallos.</a:t>
            </a:r>
            <a:endParaRPr lang="es-CO" dirty="0"/>
          </a:p>
        </p:txBody>
      </p:sp>
    </p:spTree>
    <p:extLst>
      <p:ext uri="{BB962C8B-B14F-4D97-AF65-F5344CB8AC3E}">
        <p14:creationId xmlns:p14="http://schemas.microsoft.com/office/powerpoint/2010/main" val="41166913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996D68CE088B544963648548382D8BF" ma:contentTypeVersion="0" ma:contentTypeDescription="Crear nuevo documento." ma:contentTypeScope="" ma:versionID="cca4d6cd5f3f79aec5570ca0733d2c31">
  <xsd:schema xmlns:xsd="http://www.w3.org/2001/XMLSchema" xmlns:xs="http://www.w3.org/2001/XMLSchema" xmlns:p="http://schemas.microsoft.com/office/2006/metadata/properties" targetNamespace="http://schemas.microsoft.com/office/2006/metadata/properties" ma:root="true" ma:fieldsID="e003a7f0c3253a501f94ede70caf17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A3A868-18C7-4C65-B564-AD0709114C61}"/>
</file>

<file path=customXml/itemProps2.xml><?xml version="1.0" encoding="utf-8"?>
<ds:datastoreItem xmlns:ds="http://schemas.openxmlformats.org/officeDocument/2006/customXml" ds:itemID="{C779F1AF-ECC1-422F-AFA0-C0DF1C4BF05B}"/>
</file>

<file path=customXml/itemProps3.xml><?xml version="1.0" encoding="utf-8"?>
<ds:datastoreItem xmlns:ds="http://schemas.openxmlformats.org/officeDocument/2006/customXml" ds:itemID="{05F550CB-801E-4382-9BC3-15D0476A9D9D}"/>
</file>

<file path=docProps/app.xml><?xml version="1.0" encoding="utf-8"?>
<Properties xmlns="http://schemas.openxmlformats.org/officeDocument/2006/extended-properties" xmlns:vt="http://schemas.openxmlformats.org/officeDocument/2006/docPropsVTypes">
  <TotalTime>2772</TotalTime>
  <Words>2532</Words>
  <Application>Microsoft Macintosh PowerPoint</Application>
  <PresentationFormat>Panorámica</PresentationFormat>
  <Paragraphs>199</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Calibri</vt:lpstr>
      <vt:lpstr>Calibri Light</vt:lpstr>
      <vt:lpstr>Calibri-Bold</vt:lpstr>
      <vt:lpstr>Montserrat</vt:lpstr>
      <vt:lpstr>Montserrat Light</vt:lpstr>
      <vt:lpstr>Montserrat SemiBold</vt:lpstr>
      <vt:lpstr>Tema de Office</vt:lpstr>
      <vt:lpstr>Presentación de PowerPoint</vt:lpstr>
      <vt:lpstr>Presentación de PowerPoint</vt:lpstr>
      <vt:lpstr>Presentación de PowerPoint</vt:lpstr>
      <vt:lpstr>¿Por qué lo hicimos?</vt:lpstr>
      <vt:lpstr>¿Con qué insumos?</vt:lpstr>
      <vt:lpstr>¿Cómo está organizado?</vt:lpstr>
      <vt:lpstr>Algunas recomendaciones</vt:lpstr>
      <vt:lpstr>Capítulo 1. Recomendaciones sobre implementación del Acuerdo de Paz  </vt:lpstr>
      <vt:lpstr>Capítulo 2. Recomendaciones desde CTP de municipios PDET</vt:lpstr>
      <vt:lpstr>Presentación de PowerPoint</vt:lpstr>
      <vt:lpstr>Presentación de PowerPoint</vt:lpstr>
      <vt:lpstr>Capítulo 3. Recomendaciones sobre mejoramiento de la planeación participativa </vt:lpstr>
      <vt:lpstr>Capítulo 4. Recomendaciones al Plan Nacional de Desarrollo por sectores</vt:lpstr>
      <vt:lpstr>Capítulo 5. Recomendaciones regionales  </vt:lpstr>
      <vt:lpstr>Región Caribe</vt:lpstr>
      <vt:lpstr>Región Pacífico</vt:lpstr>
      <vt:lpstr>Región Eje Cafetero y Antioquia</vt:lpstr>
      <vt:lpstr>Región Amazonía</vt:lpstr>
      <vt:lpstr>Región Llanos y Orinoquía</vt:lpstr>
      <vt:lpstr>Región Santanderes</vt:lpstr>
      <vt:lpstr>Región Central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 Alexander Aleman Montenegro</dc:creator>
  <cp:lastModifiedBy>Amanda Vargas Prieto</cp:lastModifiedBy>
  <cp:revision>16</cp:revision>
  <dcterms:created xsi:type="dcterms:W3CDTF">2021-04-08T20:19:15Z</dcterms:created>
  <dcterms:modified xsi:type="dcterms:W3CDTF">2022-11-15T16:18:01Z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0x010100B996D68CE088B544963648548382D8BF</vt:lpwstr>
  </property>
</Properties>
</file>